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6"/>
  </p:notesMasterIdLst>
  <p:sldIdLst>
    <p:sldId id="261" r:id="rId2"/>
    <p:sldId id="328" r:id="rId3"/>
    <p:sldId id="285" r:id="rId4"/>
    <p:sldId id="329" r:id="rId5"/>
    <p:sldId id="263" r:id="rId6"/>
    <p:sldId id="314" r:id="rId7"/>
    <p:sldId id="286" r:id="rId8"/>
    <p:sldId id="287" r:id="rId9"/>
    <p:sldId id="303" r:id="rId10"/>
    <p:sldId id="288" r:id="rId11"/>
    <p:sldId id="289" r:id="rId12"/>
    <p:sldId id="290" r:id="rId13"/>
    <p:sldId id="304" r:id="rId14"/>
    <p:sldId id="291" r:id="rId15"/>
    <p:sldId id="292" r:id="rId16"/>
    <p:sldId id="305" r:id="rId17"/>
    <p:sldId id="293" r:id="rId18"/>
    <p:sldId id="294" r:id="rId19"/>
    <p:sldId id="333" r:id="rId20"/>
    <p:sldId id="336" r:id="rId21"/>
    <p:sldId id="315" r:id="rId22"/>
    <p:sldId id="295" r:id="rId23"/>
    <p:sldId id="306" r:id="rId24"/>
    <p:sldId id="296" r:id="rId25"/>
    <p:sldId id="297" r:id="rId26"/>
    <p:sldId id="339" r:id="rId27"/>
    <p:sldId id="307" r:id="rId28"/>
    <p:sldId id="298" r:id="rId29"/>
    <p:sldId id="299" r:id="rId30"/>
    <p:sldId id="308" r:id="rId31"/>
    <p:sldId id="340" r:id="rId32"/>
    <p:sldId id="300" r:id="rId33"/>
    <p:sldId id="337" r:id="rId34"/>
    <p:sldId id="332" r:id="rId35"/>
    <p:sldId id="338" r:id="rId36"/>
    <p:sldId id="316" r:id="rId37"/>
    <p:sldId id="301" r:id="rId38"/>
    <p:sldId id="317" r:id="rId39"/>
    <p:sldId id="309" r:id="rId40"/>
    <p:sldId id="310" r:id="rId41"/>
    <p:sldId id="311" r:id="rId42"/>
    <p:sldId id="318" r:id="rId43"/>
    <p:sldId id="325" r:id="rId44"/>
    <p:sldId id="323" r:id="rId45"/>
    <p:sldId id="324" r:id="rId46"/>
    <p:sldId id="321" r:id="rId47"/>
    <p:sldId id="312" r:id="rId48"/>
    <p:sldId id="319" r:id="rId49"/>
    <p:sldId id="320" r:id="rId50"/>
    <p:sldId id="322" r:id="rId51"/>
    <p:sldId id="302" r:id="rId52"/>
    <p:sldId id="341" r:id="rId53"/>
    <p:sldId id="326" r:id="rId54"/>
    <p:sldId id="327" r:id="rId55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remy" initials="J" lastIdx="1" clrIdx="0">
    <p:extLst>
      <p:ext uri="{19B8F6BF-5375-455C-9EA6-DF929625EA0E}">
        <p15:presenceInfo xmlns:p15="http://schemas.microsoft.com/office/powerpoint/2012/main" userId="Jeremy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C82E"/>
    <a:srgbClr val="FEC923"/>
    <a:srgbClr val="502D7F"/>
    <a:srgbClr val="592D7F"/>
    <a:srgbClr val="592A8A"/>
    <a:srgbClr val="4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67" autoAdjust="0"/>
    <p:restoredTop sz="94704"/>
  </p:normalViewPr>
  <p:slideViewPr>
    <p:cSldViewPr snapToGrid="0" snapToObjects="1">
      <p:cViewPr varScale="1">
        <p:scale>
          <a:sx n="175" d="100"/>
          <a:sy n="175" d="100"/>
        </p:scale>
        <p:origin x="160" y="4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commentAuthors" Target="commentAuthor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image" Target="../media/image24.wmf"/><Relationship Id="rId1" Type="http://schemas.openxmlformats.org/officeDocument/2006/relationships/image" Target="../media/image23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image" Target="../media/image27.wmf"/><Relationship Id="rId1" Type="http://schemas.openxmlformats.org/officeDocument/2006/relationships/image" Target="../media/image26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mf"/><Relationship Id="rId1" Type="http://schemas.openxmlformats.org/officeDocument/2006/relationships/image" Target="../media/image2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5EF1E3B-C0CD-402A-BB4F-AB991D14E230}" type="datetimeFigureOut">
              <a:rPr lang="en-US" smtClean="0"/>
              <a:t>1/17/19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3625075-557C-46BD-9688-6E0614AE3C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33180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625075-557C-46BD-9688-6E0614AE3CB1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2100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625075-557C-46BD-9688-6E0614AE3CB1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34439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625075-557C-46BD-9688-6E0614AE3CB1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9216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625075-557C-46BD-9688-6E0614AE3CB1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0684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625075-557C-46BD-9688-6E0614AE3CB1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35121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625075-557C-46BD-9688-6E0614AE3CB1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28340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625075-557C-46BD-9688-6E0614AE3CB1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02126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625075-557C-46BD-9688-6E0614AE3CB1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62601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625075-557C-46BD-9688-6E0614AE3CB1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79096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625075-557C-46BD-9688-6E0614AE3CB1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46941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625075-557C-46BD-9688-6E0614AE3CB1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5135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625075-557C-46BD-9688-6E0614AE3CB1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57414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625075-557C-46BD-9688-6E0614AE3CB1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44425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625075-557C-46BD-9688-6E0614AE3CB1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1790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625075-557C-46BD-9688-6E0614AE3CB1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92713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625075-557C-46BD-9688-6E0614AE3CB1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464788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625075-557C-46BD-9688-6E0614AE3CB1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63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625075-557C-46BD-9688-6E0614AE3CB1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533212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625075-557C-46BD-9688-6E0614AE3CB1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945601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625075-557C-46BD-9688-6E0614AE3CB1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149480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625075-557C-46BD-9688-6E0614AE3CB1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65898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625075-557C-46BD-9688-6E0614AE3CB1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68340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625075-557C-46BD-9688-6E0614AE3CB1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919747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625075-557C-46BD-9688-6E0614AE3CB1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09800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625075-557C-46BD-9688-6E0614AE3CB1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171330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625075-557C-46BD-9688-6E0614AE3CB1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708199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625075-557C-46BD-9688-6E0614AE3CB1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094988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625075-557C-46BD-9688-6E0614AE3CB1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758123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625075-557C-46BD-9688-6E0614AE3CB1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198392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625075-557C-46BD-9688-6E0614AE3CB1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397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625075-557C-46BD-9688-6E0614AE3CB1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035867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625075-557C-46BD-9688-6E0614AE3CB1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44331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625075-557C-46BD-9688-6E0614AE3CB1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0621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625075-557C-46BD-9688-6E0614AE3CB1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143441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625075-557C-46BD-9688-6E0614AE3CB1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501683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625075-557C-46BD-9688-6E0614AE3CB1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753712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625075-557C-46BD-9688-6E0614AE3CB1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689740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625075-557C-46BD-9688-6E0614AE3CB1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634103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625075-557C-46BD-9688-6E0614AE3CB1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635500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625075-557C-46BD-9688-6E0614AE3CB1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99931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625075-557C-46BD-9688-6E0614AE3CB1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555106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625075-557C-46BD-9688-6E0614AE3CB1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413124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625075-557C-46BD-9688-6E0614AE3CB1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685257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625075-557C-46BD-9688-6E0614AE3CB1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18053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625075-557C-46BD-9688-6E0614AE3CB1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44596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625075-557C-46BD-9688-6E0614AE3CB1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841149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625075-557C-46BD-9688-6E0614AE3CB1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378887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625075-557C-46BD-9688-6E0614AE3CB1}" type="slidenum">
              <a:rPr lang="en-US" smtClean="0">
                <a:solidFill>
                  <a:prstClr val="black"/>
                </a:solidFill>
              </a:rPr>
              <a:pPr/>
              <a:t>52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8287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625075-557C-46BD-9688-6E0614AE3CB1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079311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625075-557C-46BD-9688-6E0614AE3CB1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76031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625075-557C-46BD-9688-6E0614AE3CB1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9662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625075-557C-46BD-9688-6E0614AE3CB1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05333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625075-557C-46BD-9688-6E0614AE3CB1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79154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625075-557C-46BD-9688-6E0614AE3CB1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99855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370F0-F46B-2C43-A4A2-64FBD76BAE36}" type="datetimeFigureOut">
              <a:rPr lang="en-US" smtClean="0"/>
              <a:t>1/17/19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47F49-15E3-AF47-9628-BAF668941D0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2065538"/>
      </p:ext>
    </p:extLst>
  </p:cSld>
  <p:clrMapOvr>
    <a:masterClrMapping/>
  </p:clrMapOvr>
  <p:transition spd="slow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370F0-F46B-2C43-A4A2-64FBD76BAE36}" type="datetimeFigureOut">
              <a:rPr lang="en-US" smtClean="0"/>
              <a:t>1/17/19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47F49-15E3-AF47-9628-BAF668941D0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972643"/>
      </p:ext>
    </p:extLst>
  </p:cSld>
  <p:clrMapOvr>
    <a:masterClrMapping/>
  </p:clrMapOvr>
  <p:transition spd="slow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370F0-F46B-2C43-A4A2-64FBD76BAE36}" type="datetimeFigureOut">
              <a:rPr lang="en-US" smtClean="0"/>
              <a:t>1/17/19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47F49-15E3-AF47-9628-BAF668941D0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6212353"/>
      </p:ext>
    </p:extLst>
  </p:cSld>
  <p:clrMapOvr>
    <a:masterClrMapping/>
  </p:clrMapOvr>
  <p:transition spd="slow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370F0-F46B-2C43-A4A2-64FBD76BAE36}" type="datetimeFigureOut">
              <a:rPr lang="en-US" smtClean="0"/>
              <a:t>1/17/19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47F49-15E3-AF47-9628-BAF668941D0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269388"/>
      </p:ext>
    </p:extLst>
  </p:cSld>
  <p:clrMapOvr>
    <a:masterClrMapping/>
  </p:clrMapOvr>
  <p:transition spd="slow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370F0-F46B-2C43-A4A2-64FBD76BAE36}" type="datetimeFigureOut">
              <a:rPr lang="en-US" smtClean="0"/>
              <a:t>1/17/19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47F49-15E3-AF47-9628-BAF668941D0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982389"/>
      </p:ext>
    </p:extLst>
  </p:cSld>
  <p:clrMapOvr>
    <a:masterClrMapping/>
  </p:clrMapOvr>
  <p:transition spd="slow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370F0-F46B-2C43-A4A2-64FBD76BAE36}" type="datetimeFigureOut">
              <a:rPr lang="en-US" smtClean="0"/>
              <a:t>1/17/19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47F49-15E3-AF47-9628-BAF668941D0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496190"/>
      </p:ext>
    </p:extLst>
  </p:cSld>
  <p:clrMapOvr>
    <a:masterClrMapping/>
  </p:clrMapOvr>
  <p:transition spd="slow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370F0-F46B-2C43-A4A2-64FBD76BAE36}" type="datetimeFigureOut">
              <a:rPr lang="en-US" smtClean="0"/>
              <a:t>1/17/19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47F49-15E3-AF47-9628-BAF668941D0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236421"/>
      </p:ext>
    </p:extLst>
  </p:cSld>
  <p:clrMapOvr>
    <a:masterClrMapping/>
  </p:clrMapOvr>
  <p:transition spd="slow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370F0-F46B-2C43-A4A2-64FBD76BAE36}" type="datetimeFigureOut">
              <a:rPr lang="en-US" smtClean="0"/>
              <a:t>1/17/19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47F49-15E3-AF47-9628-BAF668941D0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3131430"/>
      </p:ext>
    </p:extLst>
  </p:cSld>
  <p:clrMapOvr>
    <a:masterClrMapping/>
  </p:clrMapOvr>
  <p:transition spd="slow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370F0-F46B-2C43-A4A2-64FBD76BAE36}" type="datetimeFigureOut">
              <a:rPr lang="en-US" smtClean="0"/>
              <a:t>1/17/19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47F49-15E3-AF47-9628-BAF668941D0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740102"/>
      </p:ext>
    </p:extLst>
  </p:cSld>
  <p:clrMapOvr>
    <a:masterClrMapping/>
  </p:clrMapOvr>
  <p:transition spd="slow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370F0-F46B-2C43-A4A2-64FBD76BAE36}" type="datetimeFigureOut">
              <a:rPr lang="en-US" smtClean="0"/>
              <a:t>1/17/19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47F49-15E3-AF47-9628-BAF668941D0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4202135"/>
      </p:ext>
    </p:extLst>
  </p:cSld>
  <p:clrMapOvr>
    <a:masterClrMapping/>
  </p:clrMapOvr>
  <p:transition spd="slow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370F0-F46B-2C43-A4A2-64FBD76BAE36}" type="datetimeFigureOut">
              <a:rPr lang="en-US" smtClean="0"/>
              <a:t>1/17/19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47F49-15E3-AF47-9628-BAF668941D0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1777733"/>
      </p:ext>
    </p:extLst>
  </p:cSld>
  <p:clrMapOvr>
    <a:masterClrMapping/>
  </p:clrMapOvr>
  <p:transition spd="slow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1370F0-F46B-2C43-A4A2-64FBD76BAE36}" type="datetimeFigureOut">
              <a:rPr lang="en-US" smtClean="0"/>
              <a:t>1/17/19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247F49-15E3-AF47-9628-BAF668941D0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144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ll/>
  </p:transition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4.png"/><Relationship Id="rId5" Type="http://schemas.openxmlformats.org/officeDocument/2006/relationships/image" Target="../media/image5.tiff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tiff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hyperlink" Target="http://www.teachingperspectives.com/tpi/" TargetMode="External"/><Relationship Id="rId5" Type="http://schemas.openxmlformats.org/officeDocument/2006/relationships/hyperlink" Target="http://vark-learn.com/the-vark-questionnaire/" TargetMode="External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4.png"/><Relationship Id="rId5" Type="http://schemas.openxmlformats.org/officeDocument/2006/relationships/image" Target="../media/image5.tiff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4.png"/><Relationship Id="rId5" Type="http://schemas.openxmlformats.org/officeDocument/2006/relationships/image" Target="../media/image5.tiff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5.tiff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4.png"/><Relationship Id="rId5" Type="http://schemas.openxmlformats.org/officeDocument/2006/relationships/image" Target="../media/image5.tiff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5.tiff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4.png"/><Relationship Id="rId5" Type="http://schemas.openxmlformats.org/officeDocument/2006/relationships/image" Target="../media/image5.tiff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4.png"/><Relationship Id="rId5" Type="http://schemas.openxmlformats.org/officeDocument/2006/relationships/image" Target="../media/image5.tiff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5.tif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5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6" Type="http://schemas.openxmlformats.org/officeDocument/2006/relationships/image" Target="../media/image4.png"/><Relationship Id="rId5" Type="http://schemas.openxmlformats.org/officeDocument/2006/relationships/image" Target="../media/image5.tiff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6" Type="http://schemas.openxmlformats.org/officeDocument/2006/relationships/image" Target="../media/image4.png"/><Relationship Id="rId5" Type="http://schemas.openxmlformats.org/officeDocument/2006/relationships/image" Target="../media/image5.tiff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6" Type="http://schemas.openxmlformats.org/officeDocument/2006/relationships/image" Target="../media/image4.png"/><Relationship Id="rId5" Type="http://schemas.openxmlformats.org/officeDocument/2006/relationships/image" Target="../media/image5.tiff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6" Type="http://schemas.openxmlformats.org/officeDocument/2006/relationships/image" Target="../media/image5.tiff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6" Type="http://schemas.openxmlformats.org/officeDocument/2006/relationships/image" Target="../media/image4.png"/><Relationship Id="rId5" Type="http://schemas.openxmlformats.org/officeDocument/2006/relationships/image" Target="../media/image5.tiff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6" Type="http://schemas.openxmlformats.org/officeDocument/2006/relationships/image" Target="../media/image4.png"/><Relationship Id="rId5" Type="http://schemas.openxmlformats.org/officeDocument/2006/relationships/image" Target="../media/image5.tiff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6" Type="http://schemas.openxmlformats.org/officeDocument/2006/relationships/image" Target="../media/image5.tiff"/><Relationship Id="rId5" Type="http://schemas.openxmlformats.org/officeDocument/2006/relationships/image" Target="../media/image13.jp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6" Type="http://schemas.openxmlformats.org/officeDocument/2006/relationships/image" Target="../media/image4.png"/><Relationship Id="rId5" Type="http://schemas.openxmlformats.org/officeDocument/2006/relationships/image" Target="../media/image5.tiff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5.tiff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6" Type="http://schemas.openxmlformats.org/officeDocument/2006/relationships/image" Target="../media/image4.png"/><Relationship Id="rId5" Type="http://schemas.openxmlformats.org/officeDocument/2006/relationships/image" Target="../media/image5.tiff"/><Relationship Id="rId4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6" Type="http://schemas.openxmlformats.org/officeDocument/2006/relationships/image" Target="../media/image4.png"/><Relationship Id="rId5" Type="http://schemas.openxmlformats.org/officeDocument/2006/relationships/image" Target="../media/image5.tiff"/><Relationship Id="rId4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6" Type="http://schemas.openxmlformats.org/officeDocument/2006/relationships/image" Target="../media/image14.png"/><Relationship Id="rId5" Type="http://schemas.openxmlformats.org/officeDocument/2006/relationships/image" Target="../media/image5.tiff"/><Relationship Id="rId4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6" Type="http://schemas.openxmlformats.org/officeDocument/2006/relationships/image" Target="../media/image4.png"/><Relationship Id="rId5" Type="http://schemas.openxmlformats.org/officeDocument/2006/relationships/image" Target="../media/image5.tiff"/><Relationship Id="rId4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34.xml"/><Relationship Id="rId9" Type="http://schemas.openxmlformats.org/officeDocument/2006/relationships/image" Target="../media/image5.tif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35.xml"/><Relationship Id="rId9" Type="http://schemas.openxmlformats.org/officeDocument/2006/relationships/image" Target="../media/image5.tif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6" Type="http://schemas.openxmlformats.org/officeDocument/2006/relationships/image" Target="../media/image5.tiff"/><Relationship Id="rId5" Type="http://schemas.openxmlformats.org/officeDocument/2006/relationships/image" Target="../media/image15.jpg"/><Relationship Id="rId4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6" Type="http://schemas.openxmlformats.org/officeDocument/2006/relationships/image" Target="../media/image4.png"/><Relationship Id="rId5" Type="http://schemas.openxmlformats.org/officeDocument/2006/relationships/image" Target="../media/image5.tiff"/><Relationship Id="rId4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6" Type="http://schemas.openxmlformats.org/officeDocument/2006/relationships/image" Target="../media/image4.png"/><Relationship Id="rId5" Type="http://schemas.openxmlformats.org/officeDocument/2006/relationships/image" Target="../media/image5.tiff"/><Relationship Id="rId4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.png"/><Relationship Id="rId5" Type="http://schemas.openxmlformats.org/officeDocument/2006/relationships/image" Target="../media/image5.tiff"/><Relationship Id="rId4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6" Type="http://schemas.openxmlformats.org/officeDocument/2006/relationships/image" Target="../media/image4.png"/><Relationship Id="rId5" Type="http://schemas.openxmlformats.org/officeDocument/2006/relationships/image" Target="../media/image5.tiff"/><Relationship Id="rId4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p3"/><Relationship Id="rId1" Type="http://schemas.microsoft.com/office/2007/relationships/media" Target="../media/media40.mp3"/><Relationship Id="rId6" Type="http://schemas.openxmlformats.org/officeDocument/2006/relationships/image" Target="../media/image4.png"/><Relationship Id="rId5" Type="http://schemas.openxmlformats.org/officeDocument/2006/relationships/image" Target="../media/image5.tiff"/><Relationship Id="rId4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41.mp3"/><Relationship Id="rId1" Type="http://schemas.microsoft.com/office/2007/relationships/media" Target="../media/media41.mp3"/><Relationship Id="rId6" Type="http://schemas.openxmlformats.org/officeDocument/2006/relationships/image" Target="../media/image16.png"/><Relationship Id="rId5" Type="http://schemas.openxmlformats.org/officeDocument/2006/relationships/image" Target="../media/image5.tiff"/><Relationship Id="rId4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p3"/><Relationship Id="rId1" Type="http://schemas.microsoft.com/office/2007/relationships/media" Target="../media/media42.mp3"/><Relationship Id="rId6" Type="http://schemas.openxmlformats.org/officeDocument/2006/relationships/image" Target="../media/image4.png"/><Relationship Id="rId5" Type="http://schemas.openxmlformats.org/officeDocument/2006/relationships/image" Target="../media/image5.tiff"/><Relationship Id="rId4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jpg"/><Relationship Id="rId2" Type="http://schemas.openxmlformats.org/officeDocument/2006/relationships/audio" Target="../media/media43.mp3"/><Relationship Id="rId1" Type="http://schemas.microsoft.com/office/2007/relationships/media" Target="../media/media43.mp3"/><Relationship Id="rId6" Type="http://schemas.openxmlformats.org/officeDocument/2006/relationships/hyperlink" Target="mailto:bakersh@ecu.edu" TargetMode="External"/><Relationship Id="rId11" Type="http://schemas.openxmlformats.org/officeDocument/2006/relationships/image" Target="../media/image4.png"/><Relationship Id="rId5" Type="http://schemas.openxmlformats.org/officeDocument/2006/relationships/hyperlink" Target="mailto:bondd@ecu.edu" TargetMode="External"/><Relationship Id="rId10" Type="http://schemas.openxmlformats.org/officeDocument/2006/relationships/image" Target="../media/image5.tiff"/><Relationship Id="rId4" Type="http://schemas.openxmlformats.org/officeDocument/2006/relationships/notesSlide" Target="../notesSlides/notesSlide44.xml"/><Relationship Id="rId9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tif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44.mp3"/><Relationship Id="rId1" Type="http://schemas.microsoft.com/office/2007/relationships/media" Target="../media/media44.mp3"/><Relationship Id="rId6" Type="http://schemas.openxmlformats.org/officeDocument/2006/relationships/image" Target="../media/image19.jpg"/><Relationship Id="rId5" Type="http://schemas.openxmlformats.org/officeDocument/2006/relationships/hyperlink" Target="mailto:wintersc@ecu.edu" TargetMode="External"/><Relationship Id="rId4" Type="http://schemas.openxmlformats.org/officeDocument/2006/relationships/notesSlide" Target="../notesSlides/notesSlide45.xml"/><Relationship Id="rId9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45.mp3"/><Relationship Id="rId1" Type="http://schemas.microsoft.com/office/2007/relationships/media" Target="../media/media45.mp3"/><Relationship Id="rId6" Type="http://schemas.openxmlformats.org/officeDocument/2006/relationships/image" Target="../media/image5.tiff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Word_Document.docx"/><Relationship Id="rId13" Type="http://schemas.openxmlformats.org/officeDocument/2006/relationships/image" Target="../media/image22.wmf"/><Relationship Id="rId3" Type="http://schemas.openxmlformats.org/officeDocument/2006/relationships/audio" Target="../media/media46.mp3"/><Relationship Id="rId7" Type="http://schemas.openxmlformats.org/officeDocument/2006/relationships/image" Target="../media/image5.tiff"/><Relationship Id="rId12" Type="http://schemas.openxmlformats.org/officeDocument/2006/relationships/package" Target="../embeddings/Microsoft_Word_Document2.docx"/><Relationship Id="rId2" Type="http://schemas.microsoft.com/office/2007/relationships/media" Target="../media/media46.mp3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png"/><Relationship Id="rId11" Type="http://schemas.openxmlformats.org/officeDocument/2006/relationships/image" Target="../media/image21.wmf"/><Relationship Id="rId5" Type="http://schemas.openxmlformats.org/officeDocument/2006/relationships/notesSlide" Target="../notesSlides/notesSlide47.xml"/><Relationship Id="rId10" Type="http://schemas.openxmlformats.org/officeDocument/2006/relationships/package" Target="../embeddings/Microsoft_Word_Document1.docx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0.wmf"/><Relationship Id="rId14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package" Target="../embeddings/Microsoft_Word_Document5.docx"/><Relationship Id="rId3" Type="http://schemas.openxmlformats.org/officeDocument/2006/relationships/audio" Target="../media/media47.mp3"/><Relationship Id="rId7" Type="http://schemas.openxmlformats.org/officeDocument/2006/relationships/image" Target="../media/image5.tiff"/><Relationship Id="rId12" Type="http://schemas.openxmlformats.org/officeDocument/2006/relationships/image" Target="../media/image24.wmf"/><Relationship Id="rId2" Type="http://schemas.microsoft.com/office/2007/relationships/media" Target="../media/media47.mp3"/><Relationship Id="rId1" Type="http://schemas.openxmlformats.org/officeDocument/2006/relationships/vmlDrawing" Target="../drawings/vmlDrawing2.vml"/><Relationship Id="rId6" Type="http://schemas.openxmlformats.org/officeDocument/2006/relationships/image" Target="../media/image2.png"/><Relationship Id="rId11" Type="http://schemas.openxmlformats.org/officeDocument/2006/relationships/package" Target="../embeddings/Microsoft_Word_Document4.docx"/><Relationship Id="rId5" Type="http://schemas.openxmlformats.org/officeDocument/2006/relationships/notesSlide" Target="../notesSlides/notesSlide48.xml"/><Relationship Id="rId10" Type="http://schemas.openxmlformats.org/officeDocument/2006/relationships/image" Target="../media/image23.wmf"/><Relationship Id="rId4" Type="http://schemas.openxmlformats.org/officeDocument/2006/relationships/slideLayout" Target="../slideLayouts/slideLayout2.xml"/><Relationship Id="rId9" Type="http://schemas.openxmlformats.org/officeDocument/2006/relationships/package" Target="../embeddings/Microsoft_Word_Document3.docx"/><Relationship Id="rId14" Type="http://schemas.openxmlformats.org/officeDocument/2006/relationships/image" Target="../media/image25.wmf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package" Target="../embeddings/Microsoft_Word_Document8.docx"/><Relationship Id="rId3" Type="http://schemas.openxmlformats.org/officeDocument/2006/relationships/audio" Target="../media/media48.mp3"/><Relationship Id="rId7" Type="http://schemas.openxmlformats.org/officeDocument/2006/relationships/image" Target="../media/image5.tiff"/><Relationship Id="rId12" Type="http://schemas.openxmlformats.org/officeDocument/2006/relationships/image" Target="../media/image27.wmf"/><Relationship Id="rId2" Type="http://schemas.microsoft.com/office/2007/relationships/media" Target="../media/media48.mp3"/><Relationship Id="rId1" Type="http://schemas.openxmlformats.org/officeDocument/2006/relationships/vmlDrawing" Target="../drawings/vmlDrawing3.vml"/><Relationship Id="rId6" Type="http://schemas.openxmlformats.org/officeDocument/2006/relationships/image" Target="../media/image2.png"/><Relationship Id="rId11" Type="http://schemas.openxmlformats.org/officeDocument/2006/relationships/package" Target="../embeddings/Microsoft_Word_Document7.docx"/><Relationship Id="rId5" Type="http://schemas.openxmlformats.org/officeDocument/2006/relationships/notesSlide" Target="../notesSlides/notesSlide49.xml"/><Relationship Id="rId10" Type="http://schemas.openxmlformats.org/officeDocument/2006/relationships/image" Target="../media/image26.wmf"/><Relationship Id="rId4" Type="http://schemas.openxmlformats.org/officeDocument/2006/relationships/slideLayout" Target="../slideLayouts/slideLayout2.xml"/><Relationship Id="rId9" Type="http://schemas.openxmlformats.org/officeDocument/2006/relationships/package" Target="../embeddings/Microsoft_Word_Document6.docx"/><Relationship Id="rId14" Type="http://schemas.openxmlformats.org/officeDocument/2006/relationships/image" Target="../media/image28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.tiff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49.mp3"/><Relationship Id="rId7" Type="http://schemas.openxmlformats.org/officeDocument/2006/relationships/image" Target="../media/image5.tiff"/><Relationship Id="rId12" Type="http://schemas.openxmlformats.org/officeDocument/2006/relationships/image" Target="../media/image30.wmf"/><Relationship Id="rId2" Type="http://schemas.microsoft.com/office/2007/relationships/media" Target="../media/media49.mp3"/><Relationship Id="rId1" Type="http://schemas.openxmlformats.org/officeDocument/2006/relationships/vmlDrawing" Target="../drawings/vmlDrawing4.vml"/><Relationship Id="rId6" Type="http://schemas.openxmlformats.org/officeDocument/2006/relationships/image" Target="../media/image2.png"/><Relationship Id="rId11" Type="http://schemas.openxmlformats.org/officeDocument/2006/relationships/package" Target="../embeddings/Microsoft_Word_Document10.docx"/><Relationship Id="rId5" Type="http://schemas.openxmlformats.org/officeDocument/2006/relationships/notesSlide" Target="../notesSlides/notesSlide50.xml"/><Relationship Id="rId10" Type="http://schemas.openxmlformats.org/officeDocument/2006/relationships/image" Target="../media/image29.wmf"/><Relationship Id="rId4" Type="http://schemas.openxmlformats.org/officeDocument/2006/relationships/slideLayout" Target="../slideLayouts/slideLayout2.xml"/><Relationship Id="rId9" Type="http://schemas.openxmlformats.org/officeDocument/2006/relationships/package" Target="../embeddings/Microsoft_Word_Document9.docx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mp3"/><Relationship Id="rId1" Type="http://schemas.microsoft.com/office/2007/relationships/media" Target="../media/media50.mp3"/><Relationship Id="rId6" Type="http://schemas.openxmlformats.org/officeDocument/2006/relationships/image" Target="../media/image4.png"/><Relationship Id="rId5" Type="http://schemas.openxmlformats.org/officeDocument/2006/relationships/image" Target="../media/image5.tiff"/><Relationship Id="rId4" Type="http://schemas.openxmlformats.org/officeDocument/2006/relationships/notesSlide" Target="../notesSlides/notesSlide51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microsoft.com/office/2007/relationships/media" Target="../media/media5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5" Type="http://schemas.openxmlformats.org/officeDocument/2006/relationships/image" Target="../media/image31.jpeg"/><Relationship Id="rId4" Type="http://schemas.openxmlformats.org/officeDocument/2006/relationships/notesSlide" Target="../notesSlides/notesSlide5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4.png"/><Relationship Id="rId5" Type="http://schemas.openxmlformats.org/officeDocument/2006/relationships/image" Target="../media/image5.tiff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5.tiff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4.png"/><Relationship Id="rId5" Type="http://schemas.openxmlformats.org/officeDocument/2006/relationships/image" Target="../media/image5.tiff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/>
          </p:cNvSpPr>
          <p:nvPr/>
        </p:nvSpPr>
        <p:spPr>
          <a:xfrm>
            <a:off x="0" y="6272566"/>
            <a:ext cx="9144000" cy="597923"/>
          </a:xfrm>
          <a:prstGeom prst="rect">
            <a:avLst/>
          </a:prstGeom>
          <a:solidFill>
            <a:srgbClr val="592D7F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                                 </a:t>
            </a: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0" y="2746042"/>
            <a:ext cx="9144000" cy="1470025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Preceptor Orientation: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Nursing Education Role Practicum I &amp; II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Subtitle 9"/>
          <p:cNvSpPr>
            <a:spLocks noGrp="1"/>
          </p:cNvSpPr>
          <p:nvPr>
            <p:ph type="subTitle" idx="1"/>
          </p:nvPr>
        </p:nvSpPr>
        <p:spPr>
          <a:xfrm>
            <a:off x="1369250" y="5079003"/>
            <a:ext cx="6400800" cy="570365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November 2018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3999" cy="1417638"/>
          </a:xfrm>
          <a:prstGeom prst="rect">
            <a:avLst/>
          </a:prstGeom>
          <a:gradFill>
            <a:gsLst>
              <a:gs pos="100000">
                <a:srgbClr val="502D7F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2629" y="169865"/>
            <a:ext cx="3078747" cy="112176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4705" y="6354205"/>
            <a:ext cx="2400000" cy="44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703689"/>
      </p:ext>
    </p:extLst>
  </p:cSld>
  <p:clrMapOvr>
    <a:masterClrMapping/>
  </p:clrMapOvr>
  <p:transition spd="slow" advTm="1310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/>
          </p:cNvSpPr>
          <p:nvPr/>
        </p:nvSpPr>
        <p:spPr>
          <a:xfrm>
            <a:off x="0" y="6272566"/>
            <a:ext cx="9144000" cy="597923"/>
          </a:xfrm>
          <a:prstGeom prst="rect">
            <a:avLst/>
          </a:prstGeom>
          <a:solidFill>
            <a:srgbClr val="592D7F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                                 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3999" cy="1417638"/>
          </a:xfrm>
          <a:prstGeom prst="rect">
            <a:avLst/>
          </a:prstGeom>
          <a:gradFill>
            <a:gsLst>
              <a:gs pos="100000">
                <a:srgbClr val="502D7F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Preceptor Role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Explain your role as a preceptor 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Create a safe learning environment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Embrace a positive, and flexible approach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Develop a trusting, professional relationship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Provide an orientation to learning environments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Facilitate learning experiences </a:t>
            </a:r>
          </a:p>
          <a:p>
            <a:pPr marL="0" indent="0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6054213" y="6419728"/>
            <a:ext cx="32413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(Lazarus, 2016; Ward &amp; McComb, 2017)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66" y="6324016"/>
            <a:ext cx="1278763" cy="468157"/>
          </a:xfrm>
          <a:prstGeom prst="rect">
            <a:avLst/>
          </a:prstGeom>
        </p:spPr>
      </p:pic>
      <p:pic>
        <p:nvPicPr>
          <p:cNvPr id="4" name="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95574" y="1512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579635"/>
      </p:ext>
    </p:extLst>
  </p:cSld>
  <p:clrMapOvr>
    <a:masterClrMapping/>
  </p:clrMapOvr>
  <p:transition spd="slow" advTm="386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/>
          </p:cNvSpPr>
          <p:nvPr/>
        </p:nvSpPr>
        <p:spPr>
          <a:xfrm>
            <a:off x="0" y="6272566"/>
            <a:ext cx="9144000" cy="597923"/>
          </a:xfrm>
          <a:prstGeom prst="rect">
            <a:avLst/>
          </a:prstGeom>
          <a:solidFill>
            <a:srgbClr val="592D7F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                                 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3999" cy="1417638"/>
          </a:xfrm>
          <a:prstGeom prst="rect">
            <a:avLst/>
          </a:prstGeom>
          <a:gradFill>
            <a:gsLst>
              <a:gs pos="100000">
                <a:srgbClr val="502D7F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Preceptor Role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41098"/>
            <a:ext cx="8229600" cy="4474513"/>
          </a:xfrm>
        </p:spPr>
        <p:txBody>
          <a:bodyPr>
            <a:normAutofit lnSpcReduction="10000"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 lifelong learning and professional growth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Consider the graduate student’s learning style  </a:t>
            </a:r>
          </a:p>
          <a:p>
            <a:pPr lvl="2">
              <a:spcBef>
                <a:spcPts val="1200"/>
              </a:spcBef>
              <a:spcAft>
                <a:spcPts val="1200"/>
              </a:spcAft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VARK: Visual, Aural, Read/Write, Kinesthetic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 mindful of personal teaching style</a:t>
            </a:r>
          </a:p>
          <a:p>
            <a:pPr lvl="2">
              <a:spcBef>
                <a:spcPts val="1200"/>
              </a:spcBef>
              <a:spcAft>
                <a:spcPts val="1200"/>
              </a:spcAft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Teaching Perspectives Inventory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Provide timely and meaningful feedback 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Conclude the preceptor - graduate student relationship 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6835876" y="6329150"/>
            <a:ext cx="25039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(Fagan, 2018; Lazarus, 2016; Ward &amp; McComb, 2017)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66" y="6324016"/>
            <a:ext cx="1278763" cy="468157"/>
          </a:xfrm>
          <a:prstGeom prst="rect">
            <a:avLst/>
          </a:prstGeom>
        </p:spPr>
      </p:pic>
      <p:pic>
        <p:nvPicPr>
          <p:cNvPr id="4" name="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19445" y="430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027010"/>
      </p:ext>
    </p:extLst>
  </p:cSld>
  <p:clrMapOvr>
    <a:masterClrMapping/>
  </p:clrMapOvr>
  <p:transition spd="slow" advTm="6102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9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/>
          </p:cNvSpPr>
          <p:nvPr/>
        </p:nvSpPr>
        <p:spPr>
          <a:xfrm>
            <a:off x="0" y="6272566"/>
            <a:ext cx="9144000" cy="597923"/>
          </a:xfrm>
          <a:prstGeom prst="rect">
            <a:avLst/>
          </a:prstGeom>
          <a:solidFill>
            <a:srgbClr val="592D7F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                                 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3999" cy="1417638"/>
          </a:xfrm>
          <a:prstGeom prst="rect">
            <a:avLst/>
          </a:prstGeom>
          <a:gradFill>
            <a:gsLst>
              <a:gs pos="100000">
                <a:srgbClr val="502D7F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Orienting the Graduate Student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Provide an orientation to the physical space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Review curriculum and course syllabus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Inspect program values, beliefs, and theoretical models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Demonstrate the use of the learning management system</a:t>
            </a: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Facilitate process to establish access, if permitted </a:t>
            </a:r>
          </a:p>
          <a:p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6467166" y="6310399"/>
            <a:ext cx="28243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(Lazarus, 2016; North Carolina Board of Nursing [NCBON], 2018)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66" y="6324016"/>
            <a:ext cx="1278763" cy="468157"/>
          </a:xfrm>
          <a:prstGeom prst="rect">
            <a:avLst/>
          </a:prstGeom>
        </p:spPr>
      </p:pic>
      <p:pic>
        <p:nvPicPr>
          <p:cNvPr id="4" name="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46215" y="2161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429328"/>
      </p:ext>
    </p:extLst>
  </p:cSld>
  <p:clrMapOvr>
    <a:masterClrMapping/>
  </p:clrMapOvr>
  <p:transition spd="slow" advTm="391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/>
          </p:cNvSpPr>
          <p:nvPr/>
        </p:nvSpPr>
        <p:spPr>
          <a:xfrm>
            <a:off x="0" y="6272566"/>
            <a:ext cx="9144000" cy="597923"/>
          </a:xfrm>
          <a:prstGeom prst="rect">
            <a:avLst/>
          </a:prstGeom>
          <a:solidFill>
            <a:srgbClr val="592D7F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                                   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3999" cy="1417638"/>
          </a:xfrm>
          <a:prstGeom prst="rect">
            <a:avLst/>
          </a:prstGeom>
          <a:gradFill>
            <a:gsLst>
              <a:gs pos="100000">
                <a:srgbClr val="502D7F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Orienting the Graduate Student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6337" y="1600200"/>
            <a:ext cx="8460463" cy="4525963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Determine on-boarding process for the clinical environment </a:t>
            </a: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Facilitate access to electronic medical record 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Provide access to textbook or course resources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Review dress code expectations for classroom and clinical 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Assist the graduate student in understanding learner background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5678129" y="6343898"/>
            <a:ext cx="36100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(D. Bond &amp; L. Mayne, personal communication, July 19, 2017; Lazarus, 2016)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66" y="6324016"/>
            <a:ext cx="1278763" cy="468157"/>
          </a:xfrm>
          <a:prstGeom prst="rect">
            <a:avLst/>
          </a:prstGeom>
        </p:spPr>
      </p:pic>
      <p:pic>
        <p:nvPicPr>
          <p:cNvPr id="4" name="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88200" y="2161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172660"/>
      </p:ext>
    </p:extLst>
  </p:cSld>
  <p:clrMapOvr>
    <a:masterClrMapping/>
  </p:clrMapOvr>
  <p:transition spd="slow" advTm="379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8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397" y="4042708"/>
            <a:ext cx="3154953" cy="2364112"/>
          </a:xfrm>
          <a:prstGeom prst="rect">
            <a:avLst/>
          </a:prstGeom>
        </p:spPr>
      </p:pic>
      <p:sp>
        <p:nvSpPr>
          <p:cNvPr id="6" name="TextBox 5"/>
          <p:cNvSpPr txBox="1">
            <a:spLocks/>
          </p:cNvSpPr>
          <p:nvPr/>
        </p:nvSpPr>
        <p:spPr>
          <a:xfrm>
            <a:off x="0" y="6272566"/>
            <a:ext cx="9144000" cy="597923"/>
          </a:xfrm>
          <a:prstGeom prst="rect">
            <a:avLst/>
          </a:prstGeom>
          <a:solidFill>
            <a:srgbClr val="592D7F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                                 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3999" cy="1417638"/>
          </a:xfrm>
          <a:prstGeom prst="rect">
            <a:avLst/>
          </a:prstGeom>
          <a:gradFill>
            <a:gsLst>
              <a:gs pos="100000">
                <a:srgbClr val="502D7F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Facilitate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7608" y="1097865"/>
            <a:ext cx="8229600" cy="4525963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Assist with location of learning opportunities 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Enable communication with sharing contact information </a:t>
            </a: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Driven by preceptor preferences: text, phone, email, etc. 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Encourage self-assessment and reflective practice 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Provide formative feedback after each experience</a:t>
            </a: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Feedback can be brief and effective</a:t>
            </a:r>
          </a:p>
          <a:p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6201697" y="6307028"/>
            <a:ext cx="30865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(Fagan, 2018; Lazarus, 2016; NCBON, 2018; Ward &amp; McComb, 2017)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66" y="6324016"/>
            <a:ext cx="1278763" cy="468157"/>
          </a:xfrm>
          <a:prstGeom prst="rect">
            <a:avLst/>
          </a:prstGeom>
        </p:spPr>
      </p:pic>
      <p:pic>
        <p:nvPicPr>
          <p:cNvPr id="5" name="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88200" y="2365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428374"/>
      </p:ext>
    </p:extLst>
  </p:cSld>
  <p:clrMapOvr>
    <a:masterClrMapping/>
  </p:clrMapOvr>
  <p:transition spd="slow" advTm="8784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8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/>
          </p:cNvSpPr>
          <p:nvPr/>
        </p:nvSpPr>
        <p:spPr>
          <a:xfrm>
            <a:off x="0" y="6272566"/>
            <a:ext cx="9144000" cy="597923"/>
          </a:xfrm>
          <a:prstGeom prst="rect">
            <a:avLst/>
          </a:prstGeom>
          <a:solidFill>
            <a:srgbClr val="592D7F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                                 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3999" cy="1417638"/>
          </a:xfrm>
          <a:prstGeom prst="rect">
            <a:avLst/>
          </a:prstGeom>
          <a:gradFill>
            <a:gsLst>
              <a:gs pos="100000">
                <a:srgbClr val="502D7F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Feedback Tips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4106"/>
            <a:ext cx="8229600" cy="4525963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Recognize the power differential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Seek graduate student input and encourage reflection</a:t>
            </a: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is your perception of this situation?</a:t>
            </a: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is the most important thing you learned from this experience?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Provide strengths and weaknesses in feedback</a:t>
            </a: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Provide examples and suggestions for improvement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7971500" y="6388142"/>
            <a:ext cx="36100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(Fagan, 2018)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66" y="6324016"/>
            <a:ext cx="1278763" cy="468157"/>
          </a:xfrm>
          <a:prstGeom prst="rect">
            <a:avLst/>
          </a:prstGeom>
        </p:spPr>
      </p:pic>
      <p:pic>
        <p:nvPicPr>
          <p:cNvPr id="4" name="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66935" y="992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49752"/>
      </p:ext>
    </p:extLst>
  </p:cSld>
  <p:clrMapOvr>
    <a:masterClrMapping/>
  </p:clrMapOvr>
  <p:transition spd="slow" advTm="332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3740" y="3035227"/>
            <a:ext cx="2619939" cy="3776923"/>
          </a:xfrm>
          <a:prstGeom prst="rect">
            <a:avLst/>
          </a:prstGeom>
        </p:spPr>
      </p:pic>
      <p:sp>
        <p:nvSpPr>
          <p:cNvPr id="6" name="TextBox 5"/>
          <p:cNvSpPr txBox="1">
            <a:spLocks/>
          </p:cNvSpPr>
          <p:nvPr/>
        </p:nvSpPr>
        <p:spPr>
          <a:xfrm>
            <a:off x="0" y="6272566"/>
            <a:ext cx="9144000" cy="597923"/>
          </a:xfrm>
          <a:prstGeom prst="rect">
            <a:avLst/>
          </a:prstGeom>
          <a:solidFill>
            <a:srgbClr val="592D7F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                                   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3999" cy="1417638"/>
          </a:xfrm>
          <a:prstGeom prst="rect">
            <a:avLst/>
          </a:prstGeom>
          <a:gradFill>
            <a:gsLst>
              <a:gs pos="100000">
                <a:srgbClr val="502D7F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Feedback Tips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6038" y="1606977"/>
            <a:ext cx="8229600" cy="4525963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Throughout the health science literature, graduate students report not obtaining sufficient feedback</a:t>
            </a: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May not understand when feedback is given</a:t>
            </a:r>
          </a:p>
          <a:p>
            <a:pPr lvl="2">
              <a:spcBef>
                <a:spcPts val="1200"/>
              </a:spcBef>
              <a:spcAft>
                <a:spcPts val="1200"/>
              </a:spcAft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Indicate when feedback 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being provided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7971500" y="6395152"/>
            <a:ext cx="36100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(Fagan, 2018)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66" y="6324016"/>
            <a:ext cx="1278763" cy="468157"/>
          </a:xfrm>
          <a:prstGeom prst="rect">
            <a:avLst/>
          </a:prstGeom>
        </p:spPr>
      </p:pic>
      <p:pic>
        <p:nvPicPr>
          <p:cNvPr id="5" name="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96399" y="1331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929553"/>
      </p:ext>
    </p:extLst>
  </p:cSld>
  <p:clrMapOvr>
    <a:masterClrMapping/>
  </p:clrMapOvr>
  <p:transition spd="slow" advTm="2685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/>
          </p:cNvSpPr>
          <p:nvPr/>
        </p:nvSpPr>
        <p:spPr>
          <a:xfrm>
            <a:off x="0" y="6272566"/>
            <a:ext cx="9144000" cy="597923"/>
          </a:xfrm>
          <a:prstGeom prst="rect">
            <a:avLst/>
          </a:prstGeom>
          <a:solidFill>
            <a:srgbClr val="592D7F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                                 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3999" cy="1417638"/>
          </a:xfrm>
          <a:prstGeom prst="rect">
            <a:avLst/>
          </a:prstGeom>
          <a:gradFill>
            <a:gsLst>
              <a:gs pos="100000">
                <a:srgbClr val="502D7F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Seek Feedback from Graduate Student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965" y="1496798"/>
            <a:ext cx="8825925" cy="4776612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Ask for feedback on your performance</a:t>
            </a:r>
          </a:p>
          <a:p>
            <a:pPr lvl="2">
              <a:spcBef>
                <a:spcPts val="1200"/>
              </a:spcBef>
              <a:spcAft>
                <a:spcPts val="1200"/>
              </a:spcAft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Most graduate students will have an opinion</a:t>
            </a:r>
          </a:p>
          <a:p>
            <a:pPr lvl="2">
              <a:spcBef>
                <a:spcPts val="1200"/>
              </a:spcBef>
              <a:spcAft>
                <a:spcPts val="1200"/>
              </a:spcAft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Create a space for feedback</a:t>
            </a:r>
          </a:p>
          <a:p>
            <a:pPr lvl="3">
              <a:spcBef>
                <a:spcPts val="1200"/>
              </a:spcBef>
              <a:spcAft>
                <a:spcPts val="1200"/>
              </a:spcAft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Some graduate students may be more comfortable with verbal or written feedback </a:t>
            </a:r>
          </a:p>
          <a:p>
            <a:pPr lvl="3">
              <a:spcBef>
                <a:spcPts val="1200"/>
              </a:spcBef>
              <a:spcAft>
                <a:spcPts val="1200"/>
              </a:spcAft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uncomfortable with verbal, suggest email submission </a:t>
            </a:r>
          </a:p>
          <a:p>
            <a:pPr lvl="2">
              <a:spcBef>
                <a:spcPts val="1200"/>
              </a:spcBef>
              <a:spcAft>
                <a:spcPts val="1200"/>
              </a:spcAft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Appropriate response to feedback</a:t>
            </a:r>
          </a:p>
          <a:p>
            <a:pPr lvl="3">
              <a:spcBef>
                <a:spcPts val="1200"/>
              </a:spcBef>
              <a:spcAft>
                <a:spcPts val="1200"/>
              </a:spcAft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 mindful of verbal and nonverbal responses to feedback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7057098" y="6381568"/>
            <a:ext cx="36100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(Fagan, 2018; Kiser, 2018)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66" y="6324016"/>
            <a:ext cx="1278763" cy="468157"/>
          </a:xfrm>
          <a:prstGeom prst="rect">
            <a:avLst/>
          </a:prstGeom>
        </p:spPr>
      </p:pic>
      <p:pic>
        <p:nvPicPr>
          <p:cNvPr id="4" name="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18621" y="992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386884"/>
      </p:ext>
    </p:extLst>
  </p:cSld>
  <p:clrMapOvr>
    <a:masterClrMapping/>
  </p:clrMapOvr>
  <p:transition spd="slow" advTm="5702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/>
          </p:cNvSpPr>
          <p:nvPr/>
        </p:nvSpPr>
        <p:spPr>
          <a:xfrm>
            <a:off x="0" y="6272566"/>
            <a:ext cx="9144000" cy="597923"/>
          </a:xfrm>
          <a:prstGeom prst="rect">
            <a:avLst/>
          </a:prstGeom>
          <a:solidFill>
            <a:srgbClr val="592D7F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                                 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3999" cy="1417638"/>
          </a:xfrm>
          <a:prstGeom prst="rect">
            <a:avLst/>
          </a:prstGeom>
          <a:gradFill>
            <a:gsLst>
              <a:gs pos="100000">
                <a:srgbClr val="502D7F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Self-Reflection on Precepting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is my preferred teaching style?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is the graduate student’s preferred learning style?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did I teach?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Did I modify my teaching techniques?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Did I give feedback?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can I improve the next experience? </a:t>
            </a:r>
          </a:p>
          <a:p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7971500" y="6395152"/>
            <a:ext cx="36100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(Fagan, 2018)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66" y="6324016"/>
            <a:ext cx="1278763" cy="468157"/>
          </a:xfrm>
          <a:prstGeom prst="rect">
            <a:avLst/>
          </a:prstGeom>
        </p:spPr>
      </p:pic>
      <p:pic>
        <p:nvPicPr>
          <p:cNvPr id="4" name="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66935" y="992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104811"/>
      </p:ext>
    </p:extLst>
  </p:cSld>
  <p:clrMapOvr>
    <a:masterClrMapping/>
  </p:clrMapOvr>
  <p:transition spd="slow" advTm="3521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067093" y="5401783"/>
            <a:ext cx="926672" cy="10851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6483" y="5402759"/>
            <a:ext cx="930610" cy="1084206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3232" y="5386541"/>
            <a:ext cx="963251" cy="1115665"/>
          </a:xfrm>
          <a:prstGeom prst="rect">
            <a:avLst/>
          </a:prstGeom>
        </p:spPr>
      </p:pic>
      <p:sp>
        <p:nvSpPr>
          <p:cNvPr id="6" name="TextBox 5"/>
          <p:cNvSpPr txBox="1">
            <a:spLocks/>
          </p:cNvSpPr>
          <p:nvPr/>
        </p:nvSpPr>
        <p:spPr>
          <a:xfrm>
            <a:off x="0" y="6272566"/>
            <a:ext cx="9144000" cy="597923"/>
          </a:xfrm>
          <a:prstGeom prst="rect">
            <a:avLst/>
          </a:prstGeom>
          <a:solidFill>
            <a:srgbClr val="592D7F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                                   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3999" cy="1417638"/>
          </a:xfrm>
          <a:prstGeom prst="rect">
            <a:avLst/>
          </a:prstGeom>
          <a:gradFill>
            <a:gsLst>
              <a:gs pos="100000">
                <a:srgbClr val="502D7F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Checkpoint Question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99278"/>
            <a:ext cx="9060968" cy="462688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graduate student has just conducted a one-hour class on congestive heart failure within a pre-licensure nursing program. During the class, the preceptor noted that the graduate student had difficulty communicating the nursing interventions pre-licensure student nurses have a responsibility to understand. What intervention by the nursing education preceptor is most appropriate to be completed next?</a:t>
            </a:r>
          </a:p>
          <a:p>
            <a:pPr marL="0" indent="0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lphaUcPeriod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Ensure that concepts are appropriate for the level of the learner when reviewing the next lesson plan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Assess the next class to determine if this is a common occurrence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Inform the graduate student that feedback will be offered in the office after class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Inform the graduate student that perhaps the pre-licensure environment will not be a good fit for future employment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0968" y="6354205"/>
            <a:ext cx="2400000" cy="4444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66" y="6324016"/>
            <a:ext cx="1278763" cy="468157"/>
          </a:xfrm>
          <a:prstGeom prst="rect">
            <a:avLst/>
          </a:prstGeom>
        </p:spPr>
      </p:pic>
      <p:pic>
        <p:nvPicPr>
          <p:cNvPr id="12" name="19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296399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459605"/>
      </p:ext>
    </p:extLst>
  </p:cSld>
  <p:clrMapOvr>
    <a:masterClrMapping/>
  </p:clrMapOvr>
  <p:transition spd="slow" advTm="105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6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/>
          </p:cNvSpPr>
          <p:nvPr/>
        </p:nvSpPr>
        <p:spPr>
          <a:xfrm>
            <a:off x="0" y="6272566"/>
            <a:ext cx="9144000" cy="597923"/>
          </a:xfrm>
          <a:prstGeom prst="rect">
            <a:avLst/>
          </a:prstGeom>
          <a:solidFill>
            <a:srgbClr val="592D7F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                                   </a:t>
            </a:r>
          </a:p>
        </p:txBody>
      </p:sp>
      <p:sp>
        <p:nvSpPr>
          <p:cNvPr id="10" name="Subtitle 9"/>
          <p:cNvSpPr>
            <a:spLocks noGrp="1"/>
          </p:cNvSpPr>
          <p:nvPr>
            <p:ph type="subTitle" idx="1"/>
          </p:nvPr>
        </p:nvSpPr>
        <p:spPr>
          <a:xfrm>
            <a:off x="2682567" y="4435335"/>
            <a:ext cx="5860777" cy="1448672"/>
          </a:xfrm>
        </p:spPr>
        <p:txBody>
          <a:bodyPr>
            <a:normAutofit fontScale="85000" lnSpcReduction="20000"/>
          </a:bodyPr>
          <a:lstStyle/>
          <a:p>
            <a:pPr algn="l">
              <a:spcAft>
                <a:spcPts val="600"/>
              </a:spcAft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Jeremy Beane, BSN, RN, CEN</a:t>
            </a:r>
          </a:p>
          <a:p>
            <a:pPr marL="342900" indent="-17145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Nursing Education PMC &amp; DNP Student</a:t>
            </a:r>
          </a:p>
          <a:p>
            <a:pPr marL="342900" indent="-17145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6908 Practicum Student</a:t>
            </a:r>
          </a:p>
          <a:p>
            <a:pPr marL="342900" indent="-17145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Scholarly QI Project: Preceptor Orientation 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3999" cy="1417638"/>
          </a:xfrm>
          <a:prstGeom prst="rect">
            <a:avLst/>
          </a:prstGeom>
          <a:gradFill>
            <a:gsLst>
              <a:gs pos="100000">
                <a:srgbClr val="502D7F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2629" y="169865"/>
            <a:ext cx="3078747" cy="112176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4705" y="6354205"/>
            <a:ext cx="2400000" cy="44444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5902" y="4441098"/>
            <a:ext cx="1165670" cy="1441895"/>
          </a:xfrm>
          <a:prstGeom prst="rect">
            <a:avLst/>
          </a:prstGeom>
        </p:spPr>
      </p:pic>
      <p:sp>
        <p:nvSpPr>
          <p:cNvPr id="12" name="Title 8"/>
          <p:cNvSpPr>
            <a:spLocks noGrp="1"/>
          </p:cNvSpPr>
          <p:nvPr>
            <p:ph type="ctrTitle"/>
          </p:nvPr>
        </p:nvSpPr>
        <p:spPr>
          <a:xfrm>
            <a:off x="3021" y="2006689"/>
            <a:ext cx="9144000" cy="1470025"/>
          </a:xfrm>
        </p:spPr>
        <p:txBody>
          <a:bodyPr>
            <a:normAutofit/>
          </a:bodyPr>
          <a:lstStyle/>
          <a:p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Welcome! </a:t>
            </a:r>
          </a:p>
        </p:txBody>
      </p:sp>
      <p:pic>
        <p:nvPicPr>
          <p:cNvPr id="3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64712" y="992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415761"/>
      </p:ext>
    </p:extLst>
  </p:cSld>
  <p:clrMapOvr>
    <a:masterClrMapping/>
  </p:clrMapOvr>
  <p:transition spd="slow" advTm="5723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2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067093" y="5401783"/>
            <a:ext cx="926672" cy="10851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6483" y="5402759"/>
            <a:ext cx="930610" cy="1084206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3232" y="5386541"/>
            <a:ext cx="963251" cy="1115665"/>
          </a:xfrm>
          <a:prstGeom prst="rect">
            <a:avLst/>
          </a:prstGeom>
        </p:spPr>
      </p:pic>
      <p:sp>
        <p:nvSpPr>
          <p:cNvPr id="6" name="TextBox 5"/>
          <p:cNvSpPr txBox="1">
            <a:spLocks/>
          </p:cNvSpPr>
          <p:nvPr/>
        </p:nvSpPr>
        <p:spPr>
          <a:xfrm>
            <a:off x="0" y="6272566"/>
            <a:ext cx="9144000" cy="597923"/>
          </a:xfrm>
          <a:prstGeom prst="rect">
            <a:avLst/>
          </a:prstGeom>
          <a:solidFill>
            <a:srgbClr val="592D7F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                                   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3999" cy="1417638"/>
          </a:xfrm>
          <a:prstGeom prst="rect">
            <a:avLst/>
          </a:prstGeom>
          <a:gradFill>
            <a:gsLst>
              <a:gs pos="100000">
                <a:srgbClr val="502D7F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Checkpoint Question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99278"/>
            <a:ext cx="9060968" cy="462688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graduate student has just conducted a one-hour class on congestive heart failure within a pre-licensure nursing program. During the class, the preceptor noted that the graduate student had difficulty communicating the nursing interventions pre-licensure student nurses have a responsibility to understand. What intervention by the nursing education preceptor is most appropriate to be completed next?</a:t>
            </a:r>
          </a:p>
          <a:p>
            <a:pPr marL="0" indent="0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lphaUcPeriod"/>
            </a:pPr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Ensure that concepts are appropriate for the level of the learner when reviewing the next lesson plan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Assess the next class to determine if this is a common occurrence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Inform the graduate student that feedback will be offered in the office after class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Inform the graduate student that perhaps the pre-licensure environment will not be a good fit for future employment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0968" y="6354205"/>
            <a:ext cx="2400000" cy="4444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66" y="6324016"/>
            <a:ext cx="1278763" cy="468157"/>
          </a:xfrm>
          <a:prstGeom prst="rect">
            <a:avLst/>
          </a:prstGeom>
        </p:spPr>
      </p:pic>
      <p:pic>
        <p:nvPicPr>
          <p:cNvPr id="5" name="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296399" y="1150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974170"/>
      </p:ext>
    </p:extLst>
  </p:cSld>
  <p:clrMapOvr>
    <a:masterClrMapping/>
  </p:clrMapOvr>
  <p:transition spd="slow" advTm="2136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/>
          </p:cNvSpPr>
          <p:nvPr/>
        </p:nvSpPr>
        <p:spPr>
          <a:xfrm>
            <a:off x="0" y="6272566"/>
            <a:ext cx="9144000" cy="597923"/>
          </a:xfrm>
          <a:prstGeom prst="rect">
            <a:avLst/>
          </a:prstGeom>
          <a:solidFill>
            <a:srgbClr val="592D7F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                                   </a:t>
            </a: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0" y="1831645"/>
            <a:ext cx="9144000" cy="1470025"/>
          </a:xfrm>
        </p:spPr>
        <p:txBody>
          <a:bodyPr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Preceptor Orientation: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Objective Two </a:t>
            </a:r>
          </a:p>
        </p:txBody>
      </p:sp>
      <p:sp>
        <p:nvSpPr>
          <p:cNvPr id="10" name="Subtitle 9"/>
          <p:cNvSpPr>
            <a:spLocks noGrp="1"/>
          </p:cNvSpPr>
          <p:nvPr>
            <p:ph type="subTitle" idx="1"/>
          </p:nvPr>
        </p:nvSpPr>
        <p:spPr>
          <a:xfrm>
            <a:off x="90535" y="4137443"/>
            <a:ext cx="8881449" cy="570365"/>
          </a:xfrm>
        </p:spPr>
        <p:txBody>
          <a:bodyPr>
            <a:no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Summarize the practicum experience and the </a:t>
            </a:r>
            <a:b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requirements of graduate students to meet course objectives.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3999" cy="1417638"/>
          </a:xfrm>
          <a:prstGeom prst="rect">
            <a:avLst/>
          </a:prstGeom>
          <a:gradFill>
            <a:gsLst>
              <a:gs pos="100000">
                <a:srgbClr val="502D7F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2629" y="169865"/>
            <a:ext cx="3078747" cy="112176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4705" y="6354205"/>
            <a:ext cx="2400000" cy="444445"/>
          </a:xfrm>
          <a:prstGeom prst="rect">
            <a:avLst/>
          </a:prstGeom>
        </p:spPr>
      </p:pic>
      <p:pic>
        <p:nvPicPr>
          <p:cNvPr id="2" name="2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46606" y="1211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844515"/>
      </p:ext>
    </p:extLst>
  </p:cSld>
  <p:clrMapOvr>
    <a:masterClrMapping/>
  </p:clrMapOvr>
  <p:transition spd="slow" advTm="107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/>
          </p:cNvSpPr>
          <p:nvPr/>
        </p:nvSpPr>
        <p:spPr>
          <a:xfrm>
            <a:off x="0" y="6265602"/>
            <a:ext cx="9144000" cy="597923"/>
          </a:xfrm>
          <a:prstGeom prst="rect">
            <a:avLst/>
          </a:prstGeom>
          <a:solidFill>
            <a:srgbClr val="592D7F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                                 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3999" cy="1417638"/>
          </a:xfrm>
          <a:prstGeom prst="rect">
            <a:avLst/>
          </a:prstGeom>
          <a:gradFill>
            <a:gsLst>
              <a:gs pos="100000">
                <a:srgbClr val="502D7F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The Practicum Experiences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Nurse Education Role Practicum I</a:t>
            </a: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Prescribed Experience, 90 total hours</a:t>
            </a:r>
          </a:p>
          <a:p>
            <a:pPr lvl="2">
              <a:spcBef>
                <a:spcPts val="1200"/>
              </a:spcBef>
              <a:spcAft>
                <a:spcPts val="1200"/>
              </a:spcAft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Two, one-hour face-to-face teaching sessions</a:t>
            </a:r>
          </a:p>
          <a:p>
            <a:pPr lvl="2">
              <a:spcBef>
                <a:spcPts val="1200"/>
              </a:spcBef>
              <a:spcAft>
                <a:spcPts val="1200"/>
              </a:spcAft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One clinical orientation or observation day</a:t>
            </a:r>
          </a:p>
          <a:p>
            <a:pPr lvl="2">
              <a:spcBef>
                <a:spcPts val="1200"/>
              </a:spcBef>
              <a:spcAft>
                <a:spcPts val="1200"/>
              </a:spcAft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Three, clinical teaching sessions</a:t>
            </a:r>
          </a:p>
          <a:p>
            <a:pPr lvl="2">
              <a:spcBef>
                <a:spcPts val="1200"/>
              </a:spcBef>
              <a:spcAft>
                <a:spcPts val="1200"/>
              </a:spcAft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Faculty meeting attendance </a:t>
            </a:r>
          </a:p>
          <a:p>
            <a:pPr lvl="2">
              <a:spcBef>
                <a:spcPts val="1200"/>
              </a:spcBef>
              <a:spcAft>
                <a:spcPts val="1200"/>
              </a:spcAft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Additional experiences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45244" y="6287795"/>
            <a:ext cx="2679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(D. Bond &amp; L. Mayne, personal communication, July 19, 2017)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66" y="6324016"/>
            <a:ext cx="1278763" cy="468157"/>
          </a:xfrm>
          <a:prstGeom prst="rect">
            <a:avLst/>
          </a:prstGeom>
        </p:spPr>
      </p:pic>
      <p:pic>
        <p:nvPicPr>
          <p:cNvPr id="4" name="2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96399" y="992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414576"/>
      </p:ext>
    </p:extLst>
  </p:cSld>
  <p:clrMapOvr>
    <a:masterClrMapping/>
  </p:clrMapOvr>
  <p:transition spd="slow" advTm="3419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/>
          </p:cNvSpPr>
          <p:nvPr/>
        </p:nvSpPr>
        <p:spPr>
          <a:xfrm>
            <a:off x="0" y="6272566"/>
            <a:ext cx="9144000" cy="597923"/>
          </a:xfrm>
          <a:prstGeom prst="rect">
            <a:avLst/>
          </a:prstGeom>
          <a:solidFill>
            <a:srgbClr val="592D7F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                                   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3999" cy="1417638"/>
          </a:xfrm>
          <a:prstGeom prst="rect">
            <a:avLst/>
          </a:prstGeom>
          <a:gradFill>
            <a:gsLst>
              <a:gs pos="100000">
                <a:srgbClr val="502D7F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The Practicum Experiences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4233" y="1466852"/>
            <a:ext cx="8496681" cy="4525963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Nurse Education Role Practicum II</a:t>
            </a: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Negotiated learning experiences, 90 total hours</a:t>
            </a:r>
          </a:p>
          <a:p>
            <a:pPr lvl="2">
              <a:spcBef>
                <a:spcPts val="1200"/>
              </a:spcBef>
              <a:spcAft>
                <a:spcPts val="1200"/>
              </a:spcAft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One teaching session</a:t>
            </a:r>
          </a:p>
          <a:p>
            <a:pPr lvl="2">
              <a:spcBef>
                <a:spcPts val="1200"/>
              </a:spcBef>
              <a:spcAft>
                <a:spcPts val="1200"/>
              </a:spcAft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 advanced clinical teaching project </a:t>
            </a:r>
          </a:p>
          <a:p>
            <a:pPr lvl="2">
              <a:spcBef>
                <a:spcPts val="1200"/>
              </a:spcBef>
              <a:spcAft>
                <a:spcPts val="1200"/>
              </a:spcAft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Additional experiences as planned by the graduate student</a:t>
            </a:r>
          </a:p>
          <a:p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6645244" y="6309917"/>
            <a:ext cx="2679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(D. Bond &amp; L. Mayne, personal communication, July 19, 2017)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66" y="6324016"/>
            <a:ext cx="1278763" cy="468157"/>
          </a:xfrm>
          <a:prstGeom prst="rect">
            <a:avLst/>
          </a:prstGeom>
        </p:spPr>
      </p:pic>
      <p:pic>
        <p:nvPicPr>
          <p:cNvPr id="5" name="2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10392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978852"/>
      </p:ext>
    </p:extLst>
  </p:cSld>
  <p:clrMapOvr>
    <a:masterClrMapping/>
  </p:clrMapOvr>
  <p:transition spd="slow" advTm="272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/>
          </p:cNvSpPr>
          <p:nvPr/>
        </p:nvSpPr>
        <p:spPr>
          <a:xfrm>
            <a:off x="0" y="6272566"/>
            <a:ext cx="9144000" cy="597923"/>
          </a:xfrm>
          <a:prstGeom prst="rect">
            <a:avLst/>
          </a:prstGeom>
          <a:solidFill>
            <a:srgbClr val="592D7F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                                 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3999" cy="1417638"/>
          </a:xfrm>
          <a:prstGeom prst="rect">
            <a:avLst/>
          </a:prstGeom>
          <a:gradFill>
            <a:gsLst>
              <a:gs pos="100000">
                <a:srgbClr val="502D7F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Nurse Education Role Practicum 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90-hour experience: planned in adult learning contract </a:t>
            </a: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70-75 hours directly with preceptor</a:t>
            </a: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May exceed hours with mutual agreement  </a:t>
            </a: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 learning experiences are planned </a:t>
            </a: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placed within learning contract</a:t>
            </a:r>
          </a:p>
          <a:p>
            <a:pPr lvl="3">
              <a:spcBef>
                <a:spcPts val="1200"/>
              </a:spcBef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Requires specific dates and times </a:t>
            </a:r>
          </a:p>
          <a:p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6645244" y="6309917"/>
            <a:ext cx="2679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(D. Bond &amp; L. Mayne, personal communication, July 19, 2017)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66" y="6324016"/>
            <a:ext cx="1278763" cy="468157"/>
          </a:xfrm>
          <a:prstGeom prst="rect">
            <a:avLst/>
          </a:prstGeom>
        </p:spPr>
      </p:pic>
      <p:pic>
        <p:nvPicPr>
          <p:cNvPr id="4" name="2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96399" y="992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94085"/>
      </p:ext>
    </p:extLst>
  </p:cSld>
  <p:clrMapOvr>
    <a:masterClrMapping/>
  </p:clrMapOvr>
  <p:transition spd="slow" advTm="8134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3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/>
          </p:cNvSpPr>
          <p:nvPr/>
        </p:nvSpPr>
        <p:spPr>
          <a:xfrm>
            <a:off x="0" y="6272566"/>
            <a:ext cx="9144000" cy="597923"/>
          </a:xfrm>
          <a:prstGeom prst="rect">
            <a:avLst/>
          </a:prstGeom>
          <a:solidFill>
            <a:srgbClr val="592D7F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                                 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3999" cy="1417638"/>
          </a:xfrm>
          <a:prstGeom prst="rect">
            <a:avLst/>
          </a:prstGeom>
          <a:gradFill>
            <a:gsLst>
              <a:gs pos="100000">
                <a:srgbClr val="502D7F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Classroom Teaching Sessions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965" y="1469088"/>
            <a:ext cx="9006033" cy="4803478"/>
          </a:xfrm>
        </p:spPr>
        <p:txBody>
          <a:bodyPr>
            <a:normAutofit fontScale="70000" lnSpcReduction="20000"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Two, one-hour face-to-face teaching sessions</a:t>
            </a: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Must be completed on two separate topics</a:t>
            </a: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 not be completed during</a:t>
            </a:r>
          </a:p>
          <a:p>
            <a:pPr lvl="3">
              <a:spcBef>
                <a:spcPts val="1200"/>
              </a:spcBef>
              <a:spcAft>
                <a:spcPts val="1200"/>
              </a:spcAft>
            </a:pP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first three weeks of ECU classes </a:t>
            </a:r>
          </a:p>
          <a:p>
            <a:pPr lvl="3">
              <a:spcBef>
                <a:spcPts val="1200"/>
              </a:spcBef>
              <a:spcAft>
                <a:spcPts val="1200"/>
              </a:spcAft>
            </a:pP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last two weeks of ECU classes </a:t>
            </a: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Topics should be familiar to the graduate student</a:t>
            </a: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first session should be recorded </a:t>
            </a:r>
          </a:p>
          <a:p>
            <a:pPr lvl="3">
              <a:spcBef>
                <a:spcPts val="1200"/>
              </a:spcBef>
              <a:spcAft>
                <a:spcPts val="1200"/>
              </a:spcAft>
            </a:pP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Students of the practicum site may not appear in the video</a:t>
            </a:r>
          </a:p>
          <a:p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7621" y="1862192"/>
            <a:ext cx="2438611" cy="156680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645244" y="6309917"/>
            <a:ext cx="2679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(D. Bond &amp; L. Mayne, personal communication, July 19, 2017)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66" y="6324016"/>
            <a:ext cx="1278763" cy="468157"/>
          </a:xfrm>
          <a:prstGeom prst="rect">
            <a:avLst/>
          </a:prstGeom>
        </p:spPr>
      </p:pic>
      <p:pic>
        <p:nvPicPr>
          <p:cNvPr id="5" name="2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96399" y="992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627557"/>
      </p:ext>
    </p:extLst>
  </p:cSld>
  <p:clrMapOvr>
    <a:masterClrMapping/>
  </p:clrMapOvr>
  <p:transition spd="slow" advTm="4884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8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/>
          </p:cNvSpPr>
          <p:nvPr/>
        </p:nvSpPr>
        <p:spPr>
          <a:xfrm>
            <a:off x="0" y="6272566"/>
            <a:ext cx="9144000" cy="597923"/>
          </a:xfrm>
          <a:prstGeom prst="rect">
            <a:avLst/>
          </a:prstGeom>
          <a:solidFill>
            <a:srgbClr val="592D7F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                                   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3999" cy="1417638"/>
          </a:xfrm>
          <a:prstGeom prst="rect">
            <a:avLst/>
          </a:prstGeom>
          <a:gradFill>
            <a:gsLst>
              <a:gs pos="100000">
                <a:srgbClr val="502D7F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Classroom Teaching Sessions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5668" y="1547876"/>
            <a:ext cx="8229600" cy="4767558"/>
          </a:xfrm>
        </p:spPr>
        <p:txBody>
          <a:bodyPr>
            <a:normAutofit lnSpcReduction="10000"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Teaching sessions should include active learning</a:t>
            </a:r>
          </a:p>
          <a:p>
            <a:pPr lvl="2">
              <a:spcBef>
                <a:spcPts val="1200"/>
              </a:spcBef>
              <a:spcAft>
                <a:spcPts val="1200"/>
              </a:spcAft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Case studies</a:t>
            </a:r>
          </a:p>
          <a:p>
            <a:pPr lvl="2">
              <a:spcBef>
                <a:spcPts val="1200"/>
              </a:spcBef>
              <a:spcAft>
                <a:spcPts val="1200"/>
              </a:spcAft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Group Work</a:t>
            </a:r>
          </a:p>
          <a:p>
            <a:pPr lvl="2">
              <a:spcBef>
                <a:spcPts val="1200"/>
              </a:spcBef>
              <a:spcAft>
                <a:spcPts val="1200"/>
              </a:spcAft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Discussion</a:t>
            </a:r>
          </a:p>
          <a:p>
            <a:pPr lvl="2">
              <a:spcBef>
                <a:spcPts val="1200"/>
              </a:spcBef>
              <a:spcAft>
                <a:spcPts val="1200"/>
              </a:spcAft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Games</a:t>
            </a:r>
          </a:p>
          <a:p>
            <a:pPr lvl="2">
              <a:spcBef>
                <a:spcPts val="1200"/>
              </a:spcBef>
              <a:spcAft>
                <a:spcPts val="1200"/>
              </a:spcAft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Think-Pair-Share</a:t>
            </a:r>
          </a:p>
          <a:p>
            <a:pPr lvl="2">
              <a:spcBef>
                <a:spcPts val="1200"/>
              </a:spcBef>
              <a:spcAft>
                <a:spcPts val="1200"/>
              </a:spcAft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Interactive Questions &amp; Polling: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Kahoot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r>
              <a:rPr lang="en-US" sz="2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©</a:t>
            </a:r>
          </a:p>
          <a:p>
            <a:pPr lvl="1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7796135" y="6372981"/>
            <a:ext cx="26798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Herrman</a:t>
            </a:r>
            <a:r>
              <a:rPr lang="en-US" sz="1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2016)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66" y="6324016"/>
            <a:ext cx="1278763" cy="468157"/>
          </a:xfrm>
          <a:prstGeom prst="rect">
            <a:avLst/>
          </a:prstGeom>
        </p:spPr>
      </p:pic>
      <p:pic>
        <p:nvPicPr>
          <p:cNvPr id="4" name="2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28499" y="2365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713890"/>
      </p:ext>
    </p:extLst>
  </p:cSld>
  <p:clrMapOvr>
    <a:masterClrMapping/>
  </p:clrMapOvr>
  <p:transition spd="slow" advTm="171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/>
          </p:cNvSpPr>
          <p:nvPr/>
        </p:nvSpPr>
        <p:spPr>
          <a:xfrm>
            <a:off x="0" y="6272566"/>
            <a:ext cx="9144000" cy="597923"/>
          </a:xfrm>
          <a:prstGeom prst="rect">
            <a:avLst/>
          </a:prstGeom>
          <a:solidFill>
            <a:srgbClr val="592D7F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                                   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3999" cy="1417638"/>
          </a:xfrm>
          <a:prstGeom prst="rect">
            <a:avLst/>
          </a:prstGeom>
          <a:gradFill>
            <a:gsLst>
              <a:gs pos="100000">
                <a:srgbClr val="502D7F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Classroom Teaching Sessions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4949" y="2115444"/>
            <a:ext cx="8229600" cy="3150243"/>
          </a:xfrm>
        </p:spPr>
        <p:txBody>
          <a:bodyPr>
            <a:normAutofit/>
          </a:bodyPr>
          <a:lstStyle/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graduate student should develop original materials </a:t>
            </a:r>
          </a:p>
          <a:p>
            <a:pPr lvl="2">
              <a:spcBef>
                <a:spcPts val="1200"/>
              </a:spcBef>
              <a:spcAft>
                <a:spcPts val="1200"/>
              </a:spcAft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Class objectives, PowerPoints, handouts, other materials </a:t>
            </a: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ECU faculty need lesson plans two weeks before teaching</a:t>
            </a:r>
          </a:p>
          <a:p>
            <a:pPr lvl="2">
              <a:spcBef>
                <a:spcPts val="1200"/>
              </a:spcBef>
              <a:spcAft>
                <a:spcPts val="1200"/>
              </a:spcAft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Preceptor feedback is very important  </a:t>
            </a:r>
          </a:p>
          <a:p>
            <a:pPr marL="457200" lvl="1" indent="0">
              <a:buNone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6645244" y="6309917"/>
            <a:ext cx="2679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(D. Bond &amp; L. Mayne, personal communication, July 19, 2017)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66" y="6324016"/>
            <a:ext cx="1278763" cy="468157"/>
          </a:xfrm>
          <a:prstGeom prst="rect">
            <a:avLst/>
          </a:prstGeom>
        </p:spPr>
      </p:pic>
      <p:pic>
        <p:nvPicPr>
          <p:cNvPr id="4" name="2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25070" y="992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721900"/>
      </p:ext>
    </p:extLst>
  </p:cSld>
  <p:clrMapOvr>
    <a:masterClrMapping/>
  </p:clrMapOvr>
  <p:transition spd="slow" advTm="6663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6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/>
          </p:cNvSpPr>
          <p:nvPr/>
        </p:nvSpPr>
        <p:spPr>
          <a:xfrm>
            <a:off x="0" y="6272566"/>
            <a:ext cx="9144000" cy="597923"/>
          </a:xfrm>
          <a:prstGeom prst="rect">
            <a:avLst/>
          </a:prstGeom>
          <a:solidFill>
            <a:srgbClr val="592D7F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                                 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3999" cy="1417638"/>
          </a:xfrm>
          <a:prstGeom prst="rect">
            <a:avLst/>
          </a:prstGeom>
          <a:gradFill>
            <a:gsLst>
              <a:gs pos="100000">
                <a:srgbClr val="502D7F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Clinical Teaching Sessions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140" y="1582120"/>
            <a:ext cx="8229600" cy="4525963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One orientation or observation day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Three clinical teaching days, </a:t>
            </a: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leading pre &amp; post conference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Simulation may be utilized </a:t>
            </a: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designed as clinical experience, not skills acquisition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9148" y="2029006"/>
            <a:ext cx="2340293" cy="206168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645244" y="6309917"/>
            <a:ext cx="2679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(D. Bond &amp; L. Mayne, personal communication, July 19, 2017)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66" y="6324016"/>
            <a:ext cx="1278763" cy="468157"/>
          </a:xfrm>
          <a:prstGeom prst="rect">
            <a:avLst/>
          </a:prstGeom>
        </p:spPr>
      </p:pic>
      <p:pic>
        <p:nvPicPr>
          <p:cNvPr id="5" name="2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96399" y="2746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135625"/>
      </p:ext>
    </p:extLst>
  </p:cSld>
  <p:clrMapOvr>
    <a:masterClrMapping/>
  </p:clrMapOvr>
  <p:transition spd="slow" advTm="2546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/>
          </p:cNvSpPr>
          <p:nvPr/>
        </p:nvSpPr>
        <p:spPr>
          <a:xfrm>
            <a:off x="0" y="6272566"/>
            <a:ext cx="9144000" cy="597923"/>
          </a:xfrm>
          <a:prstGeom prst="rect">
            <a:avLst/>
          </a:prstGeom>
          <a:solidFill>
            <a:srgbClr val="592D7F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                                 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3999" cy="1417638"/>
          </a:xfrm>
          <a:prstGeom prst="rect">
            <a:avLst/>
          </a:prstGeom>
          <a:gradFill>
            <a:gsLst>
              <a:gs pos="100000">
                <a:srgbClr val="502D7F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Additional Learning Experiences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40164"/>
            <a:ext cx="8229600" cy="4525963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Meetings with preceptor </a:t>
            </a: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Encouraged every 1-2 weeks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Additional faculty or committee meetings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Observation of preceptor: classroom or skills laboratory 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Administering or grading tests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Observation or assistance with simulation activities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23271" y="6309917"/>
            <a:ext cx="36838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(D. Bond &amp; L. Mayne, personal communication, July 19, 2017; NCBON, 2018)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66" y="6324016"/>
            <a:ext cx="1278763" cy="468157"/>
          </a:xfrm>
          <a:prstGeom prst="rect">
            <a:avLst/>
          </a:prstGeom>
        </p:spPr>
      </p:pic>
      <p:pic>
        <p:nvPicPr>
          <p:cNvPr id="4" name="2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96399" y="1331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295023"/>
      </p:ext>
    </p:extLst>
  </p:cSld>
  <p:clrMapOvr>
    <a:masterClrMapping/>
  </p:clrMapOvr>
  <p:transition spd="slow" advTm="2886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/>
          </p:cNvSpPr>
          <p:nvPr/>
        </p:nvSpPr>
        <p:spPr>
          <a:xfrm>
            <a:off x="0" y="6272566"/>
            <a:ext cx="9144000" cy="597923"/>
          </a:xfrm>
          <a:prstGeom prst="rect">
            <a:avLst/>
          </a:prstGeom>
          <a:solidFill>
            <a:srgbClr val="592D7F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                                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66" y="6324016"/>
            <a:ext cx="1278763" cy="46815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143999" cy="1417638"/>
          </a:xfrm>
          <a:prstGeom prst="rect">
            <a:avLst/>
          </a:prstGeom>
          <a:gradFill>
            <a:gsLst>
              <a:gs pos="100000">
                <a:srgbClr val="502D7F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Background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Survey to ECU nursing education preceptors </a:t>
            </a: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Unsure of required hours or expectations</a:t>
            </a: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Unaware of prior orientation efforts</a:t>
            </a: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Request for access to documents and rubrics</a:t>
            </a: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Call for more formalized orientation</a:t>
            </a:r>
          </a:p>
          <a:p>
            <a:pPr lvl="1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79383" y="6378708"/>
            <a:ext cx="22543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(Beane &amp; Bond, 2018)</a:t>
            </a:r>
          </a:p>
        </p:txBody>
      </p:sp>
      <p:pic>
        <p:nvPicPr>
          <p:cNvPr id="5" name="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07374" y="992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519362"/>
      </p:ext>
    </p:extLst>
  </p:cSld>
  <p:clrMapOvr>
    <a:masterClrMapping/>
  </p:clrMapOvr>
  <p:transition spd="slow" advTm="4456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5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/>
          </p:cNvSpPr>
          <p:nvPr/>
        </p:nvSpPr>
        <p:spPr>
          <a:xfrm>
            <a:off x="0" y="6272566"/>
            <a:ext cx="9144000" cy="597923"/>
          </a:xfrm>
          <a:prstGeom prst="rect">
            <a:avLst/>
          </a:prstGeom>
          <a:solidFill>
            <a:srgbClr val="592D7F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                                   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3999" cy="1417638"/>
          </a:xfrm>
          <a:prstGeom prst="rect">
            <a:avLst/>
          </a:prstGeom>
          <a:gradFill>
            <a:gsLst>
              <a:gs pos="100000">
                <a:srgbClr val="502D7F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Additional Learning Experiences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96147"/>
            <a:ext cx="8229600" cy="4525963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Attend nursing education conferences or workshops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Conduct online teaching</a:t>
            </a: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facilitate or grade online discussions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Expose the graduate student to other faculty responsibilities 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Consider any individual learning needs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 creative and suggest ideas to the graduate student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45244" y="6309917"/>
            <a:ext cx="2679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(D. Bond &amp; L. Mayne, personal communication, July 19, 2017)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66" y="6324016"/>
            <a:ext cx="1278763" cy="468157"/>
          </a:xfrm>
          <a:prstGeom prst="rect">
            <a:avLst/>
          </a:prstGeom>
        </p:spPr>
      </p:pic>
      <p:pic>
        <p:nvPicPr>
          <p:cNvPr id="4" name="3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96399" y="158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420659"/>
      </p:ext>
    </p:extLst>
  </p:cSld>
  <p:clrMapOvr>
    <a:masterClrMapping/>
  </p:clrMapOvr>
  <p:transition spd="slow" advTm="2293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/>
          </p:cNvSpPr>
          <p:nvPr/>
        </p:nvSpPr>
        <p:spPr>
          <a:xfrm>
            <a:off x="0" y="6272566"/>
            <a:ext cx="9144000" cy="597923"/>
          </a:xfrm>
          <a:prstGeom prst="rect">
            <a:avLst/>
          </a:prstGeom>
          <a:solidFill>
            <a:srgbClr val="592D7F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                                   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3999" cy="1417638"/>
          </a:xfrm>
          <a:prstGeom prst="rect">
            <a:avLst/>
          </a:prstGeom>
          <a:gradFill>
            <a:gsLst>
              <a:gs pos="100000">
                <a:srgbClr val="502D7F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Nurse Education Role Practicum II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966" y="1547403"/>
            <a:ext cx="8852125" cy="4581793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Advanced Clinical Teaching Project</a:t>
            </a: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Plan, implement, and evaluate an educational intervention </a:t>
            </a: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Utilize the Plan-Do-Study-Act model of quality improvement</a:t>
            </a: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Examples:</a:t>
            </a:r>
          </a:p>
          <a:p>
            <a:pPr lvl="2">
              <a:spcBef>
                <a:spcPts val="1200"/>
              </a:spcBef>
              <a:spcAft>
                <a:spcPts val="1200"/>
              </a:spcAft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Teaching session for patients in a healthcare or community setting</a:t>
            </a:r>
          </a:p>
          <a:p>
            <a:pPr lvl="2">
              <a:spcBef>
                <a:spcPts val="1200"/>
              </a:spcBef>
              <a:spcAft>
                <a:spcPts val="1200"/>
              </a:spcAft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Teaching session for staff or community agency volunteers</a:t>
            </a:r>
          </a:p>
          <a:p>
            <a:pPr lvl="2">
              <a:spcBef>
                <a:spcPts val="1200"/>
              </a:spcBef>
              <a:spcAft>
                <a:spcPts val="1200"/>
              </a:spcAft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or redesign of patient education materials: handouts, booklets, videos</a:t>
            </a:r>
          </a:p>
          <a:p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6319319" y="6309917"/>
            <a:ext cx="30057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(D. Bond, personal communication, November 19, 2018)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66" y="6324016"/>
            <a:ext cx="1278763" cy="468157"/>
          </a:xfrm>
          <a:prstGeom prst="rect">
            <a:avLst/>
          </a:prstGeom>
        </p:spPr>
      </p:pic>
      <p:pic>
        <p:nvPicPr>
          <p:cNvPr id="5" name="New3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98321" y="992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387851"/>
      </p:ext>
    </p:extLst>
  </p:cSld>
  <p:clrMapOvr>
    <a:masterClrMapping/>
  </p:clrMapOvr>
  <p:transition spd="slow" advTm="1258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7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/>
          </p:cNvSpPr>
          <p:nvPr/>
        </p:nvSpPr>
        <p:spPr>
          <a:xfrm>
            <a:off x="0" y="6272566"/>
            <a:ext cx="9144000" cy="597923"/>
          </a:xfrm>
          <a:prstGeom prst="rect">
            <a:avLst/>
          </a:prstGeom>
          <a:solidFill>
            <a:srgbClr val="592D7F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                                 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3999" cy="1417638"/>
          </a:xfrm>
          <a:prstGeom prst="rect">
            <a:avLst/>
          </a:prstGeom>
          <a:gradFill>
            <a:gsLst>
              <a:gs pos="100000">
                <a:srgbClr val="502D7F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Tips for Starting the Semester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91966"/>
            <a:ext cx="9143999" cy="4666128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learning contract directs the graduate student’s experiences </a:t>
            </a: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endParaRPr lang="en-US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spcBef>
                <a:spcPts val="1200"/>
              </a:spcBef>
              <a:spcAft>
                <a:spcPts val="1200"/>
              </a:spcAft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Original signatures required </a:t>
            </a:r>
          </a:p>
          <a:p>
            <a:pPr lvl="3">
              <a:spcBef>
                <a:spcPts val="1200"/>
              </a:spcBef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Graduate student</a:t>
            </a:r>
          </a:p>
          <a:p>
            <a:pPr lvl="3">
              <a:spcBef>
                <a:spcPts val="1200"/>
              </a:spcBef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Preceptor</a:t>
            </a:r>
          </a:p>
          <a:p>
            <a:pPr lvl="3">
              <a:spcBef>
                <a:spcPts val="1200"/>
              </a:spcBef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ECU faculty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45244" y="6309917"/>
            <a:ext cx="2679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(D. Bond &amp; L. Mayne, personal communication, July 19, 2017)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66" y="6324016"/>
            <a:ext cx="1278763" cy="4681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1092" y="2591440"/>
            <a:ext cx="3072384" cy="3072384"/>
          </a:xfrm>
          <a:prstGeom prst="rect">
            <a:avLst/>
          </a:prstGeom>
        </p:spPr>
      </p:pic>
      <p:pic>
        <p:nvPicPr>
          <p:cNvPr id="5" name="3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25070" y="992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454819"/>
      </p:ext>
    </p:extLst>
  </p:cSld>
  <p:clrMapOvr>
    <a:masterClrMapping/>
  </p:clrMapOvr>
  <p:transition spd="slow" advTm="1562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/>
          </p:cNvSpPr>
          <p:nvPr/>
        </p:nvSpPr>
        <p:spPr>
          <a:xfrm>
            <a:off x="0" y="6272566"/>
            <a:ext cx="9144000" cy="597923"/>
          </a:xfrm>
          <a:prstGeom prst="rect">
            <a:avLst/>
          </a:prstGeom>
          <a:solidFill>
            <a:srgbClr val="592D7F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                                   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3999" cy="1417638"/>
          </a:xfrm>
          <a:prstGeom prst="rect">
            <a:avLst/>
          </a:prstGeom>
          <a:gradFill>
            <a:gsLst>
              <a:gs pos="100000">
                <a:srgbClr val="502D7F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Tips for Starting the Semester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99999"/>
            <a:ext cx="9143999" cy="4666128"/>
          </a:xfrm>
        </p:spPr>
        <p:txBody>
          <a:bodyPr>
            <a:normAutofit/>
          </a:bodyPr>
          <a:lstStyle/>
          <a:p>
            <a:pPr lvl="1">
              <a:spcBef>
                <a:spcPts val="1200"/>
              </a:spcBef>
              <a:spcAft>
                <a:spcPts val="1200"/>
              </a:spcAft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spcBef>
                <a:spcPts val="1200"/>
              </a:spcBef>
              <a:spcAft>
                <a:spcPts val="1200"/>
              </a:spcAft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Teaching may not occur until approved by ECU faculty </a:t>
            </a:r>
          </a:p>
          <a:p>
            <a:pPr lvl="2">
              <a:spcBef>
                <a:spcPts val="1200"/>
              </a:spcBef>
              <a:spcAft>
                <a:spcPts val="1200"/>
              </a:spcAft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Graduate students may observe while pending approval </a:t>
            </a:r>
          </a:p>
          <a:p>
            <a:pPr lvl="3">
              <a:spcBef>
                <a:spcPts val="1200"/>
              </a:spcBef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Lectures</a:t>
            </a:r>
          </a:p>
          <a:p>
            <a:pPr lvl="3">
              <a:spcBef>
                <a:spcPts val="1200"/>
              </a:spcBef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Clinical orientation: No direct patient care</a:t>
            </a:r>
          </a:p>
          <a:p>
            <a:pPr lvl="3">
              <a:spcBef>
                <a:spcPts val="1200"/>
              </a:spcBef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Faculty meetings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45244" y="6309917"/>
            <a:ext cx="2679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(D. Bond &amp; L. Mayne, personal communication, July 19, 2017)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66" y="6324016"/>
            <a:ext cx="1278763" cy="468157"/>
          </a:xfrm>
          <a:prstGeom prst="rect">
            <a:avLst/>
          </a:prstGeom>
        </p:spPr>
      </p:pic>
      <p:pic>
        <p:nvPicPr>
          <p:cNvPr id="4" name="3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70749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879161"/>
      </p:ext>
    </p:extLst>
  </p:cSld>
  <p:clrMapOvr>
    <a:masterClrMapping/>
  </p:clrMapOvr>
  <p:transition spd="slow" advTm="3009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067093" y="5401783"/>
            <a:ext cx="926672" cy="10851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6483" y="5402759"/>
            <a:ext cx="930610" cy="1084206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3232" y="5386541"/>
            <a:ext cx="963251" cy="1115665"/>
          </a:xfrm>
          <a:prstGeom prst="rect">
            <a:avLst/>
          </a:prstGeom>
        </p:spPr>
      </p:pic>
      <p:sp>
        <p:nvSpPr>
          <p:cNvPr id="6" name="TextBox 5"/>
          <p:cNvSpPr txBox="1">
            <a:spLocks/>
          </p:cNvSpPr>
          <p:nvPr/>
        </p:nvSpPr>
        <p:spPr>
          <a:xfrm>
            <a:off x="0" y="6272566"/>
            <a:ext cx="9144000" cy="597923"/>
          </a:xfrm>
          <a:prstGeom prst="rect">
            <a:avLst/>
          </a:prstGeom>
          <a:solidFill>
            <a:srgbClr val="592D7F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                                   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3999" cy="1417638"/>
          </a:xfrm>
          <a:prstGeom prst="rect">
            <a:avLst/>
          </a:prstGeom>
          <a:gradFill>
            <a:gsLst>
              <a:gs pos="100000">
                <a:srgbClr val="502D7F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Checkpoint Question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99278"/>
            <a:ext cx="9060968" cy="46268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Which of the following best describes an ECU adult learning contract?</a:t>
            </a:r>
          </a:p>
          <a:p>
            <a:pPr marL="0" indent="0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lphaUcPeriod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list of activities that may occur during a learning experience 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written agreement or blueprint that details learning activities as well as time expectations of the graduate student and preceptor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contractual agreement between a clinical site and an academic unit that describes the roles of each institution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learning method that works well for academic institutions, but has been shown to be ineffective in the clinical environment  </a:t>
            </a:r>
          </a:p>
          <a:p>
            <a:pPr marL="457200" indent="-457200">
              <a:buFont typeface="+mj-lt"/>
              <a:buAutoNum type="alphaUcPeriod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lphaUcPeriod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lphaUcPeriod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0968" y="6354205"/>
            <a:ext cx="2400000" cy="4444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66" y="6324016"/>
            <a:ext cx="1278763" cy="468157"/>
          </a:xfrm>
          <a:prstGeom prst="rect">
            <a:avLst/>
          </a:prstGeom>
        </p:spPr>
      </p:pic>
      <p:pic>
        <p:nvPicPr>
          <p:cNvPr id="5" name="33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382408" y="992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121986"/>
      </p:ext>
    </p:extLst>
  </p:cSld>
  <p:clrMapOvr>
    <a:masterClrMapping/>
  </p:clrMapOvr>
  <p:transition spd="slow" advTm="90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8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067093" y="5401783"/>
            <a:ext cx="926672" cy="10851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6483" y="5402759"/>
            <a:ext cx="930610" cy="1084206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3232" y="5386541"/>
            <a:ext cx="963251" cy="1115665"/>
          </a:xfrm>
          <a:prstGeom prst="rect">
            <a:avLst/>
          </a:prstGeom>
        </p:spPr>
      </p:pic>
      <p:sp>
        <p:nvSpPr>
          <p:cNvPr id="6" name="TextBox 5"/>
          <p:cNvSpPr txBox="1">
            <a:spLocks/>
          </p:cNvSpPr>
          <p:nvPr/>
        </p:nvSpPr>
        <p:spPr>
          <a:xfrm>
            <a:off x="0" y="6272566"/>
            <a:ext cx="9144000" cy="597923"/>
          </a:xfrm>
          <a:prstGeom prst="rect">
            <a:avLst/>
          </a:prstGeom>
          <a:solidFill>
            <a:srgbClr val="592D7F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                                   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3999" cy="1417638"/>
          </a:xfrm>
          <a:prstGeom prst="rect">
            <a:avLst/>
          </a:prstGeom>
          <a:gradFill>
            <a:gsLst>
              <a:gs pos="100000">
                <a:srgbClr val="502D7F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Checkpoint Question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99278"/>
            <a:ext cx="9060968" cy="46268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Which of the following best describes an ECU adult learning contract?</a:t>
            </a:r>
          </a:p>
          <a:p>
            <a:pPr marL="0" indent="0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lphaUcPeriod"/>
            </a:pPr>
            <a:r>
              <a:rPr lang="en-US" sz="22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list of activities that may occur during a learning experience 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written agreement or blueprint that details learning activities as well as time expectations of the graduate student and preceptor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2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contractual agreement between a clinical site and an academic unit that describes the roles of each institution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2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learning method that works well for academic institutions, but has been shown to be ineffective in the clinical environment  </a:t>
            </a:r>
          </a:p>
          <a:p>
            <a:pPr marL="457200" indent="-457200">
              <a:buFont typeface="+mj-lt"/>
              <a:buAutoNum type="alphaUcPeriod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lphaUcPeriod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lphaUcPeriod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0968" y="6354205"/>
            <a:ext cx="2400000" cy="4444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66" y="6324016"/>
            <a:ext cx="1278763" cy="468157"/>
          </a:xfrm>
          <a:prstGeom prst="rect">
            <a:avLst/>
          </a:prstGeom>
        </p:spPr>
      </p:pic>
      <p:pic>
        <p:nvPicPr>
          <p:cNvPr id="5" name="3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228499" y="992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945916"/>
      </p:ext>
    </p:extLst>
  </p:cSld>
  <p:clrMapOvr>
    <a:masterClrMapping/>
  </p:clrMapOvr>
  <p:transition spd="slow" advTm="2875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/>
          </p:cNvSpPr>
          <p:nvPr/>
        </p:nvSpPr>
        <p:spPr>
          <a:xfrm>
            <a:off x="0" y="6272566"/>
            <a:ext cx="9144000" cy="597923"/>
          </a:xfrm>
          <a:prstGeom prst="rect">
            <a:avLst/>
          </a:prstGeom>
          <a:solidFill>
            <a:srgbClr val="592D7F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                                   </a:t>
            </a: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0" y="1831645"/>
            <a:ext cx="9144000" cy="1470025"/>
          </a:xfrm>
        </p:spPr>
        <p:txBody>
          <a:bodyPr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Preceptor Orientation: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Objective Three</a:t>
            </a:r>
          </a:p>
        </p:txBody>
      </p:sp>
      <p:sp>
        <p:nvSpPr>
          <p:cNvPr id="10" name="Subtitle 9"/>
          <p:cNvSpPr>
            <a:spLocks noGrp="1"/>
          </p:cNvSpPr>
          <p:nvPr>
            <p:ph type="subTitle" idx="1"/>
          </p:nvPr>
        </p:nvSpPr>
        <p:spPr>
          <a:xfrm>
            <a:off x="90535" y="4381887"/>
            <a:ext cx="8881449" cy="570365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Review facilitators and barriers of the preceptor role along with available resources to support the educator in the precepting role. </a:t>
            </a:r>
          </a:p>
          <a:p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3999" cy="1417638"/>
          </a:xfrm>
          <a:prstGeom prst="rect">
            <a:avLst/>
          </a:prstGeom>
          <a:gradFill>
            <a:gsLst>
              <a:gs pos="100000">
                <a:srgbClr val="502D7F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2629" y="169865"/>
            <a:ext cx="3078747" cy="112176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4705" y="6354205"/>
            <a:ext cx="2400000" cy="444445"/>
          </a:xfrm>
          <a:prstGeom prst="rect">
            <a:avLst/>
          </a:prstGeom>
        </p:spPr>
      </p:pic>
      <p:pic>
        <p:nvPicPr>
          <p:cNvPr id="2" name="3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46606" y="1698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771329"/>
      </p:ext>
    </p:extLst>
  </p:cSld>
  <p:clrMapOvr>
    <a:masterClrMapping/>
  </p:clrMapOvr>
  <p:transition spd="slow" advTm="1593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/>
          </p:cNvSpPr>
          <p:nvPr/>
        </p:nvSpPr>
        <p:spPr>
          <a:xfrm>
            <a:off x="0" y="6272566"/>
            <a:ext cx="9144000" cy="597923"/>
          </a:xfrm>
          <a:prstGeom prst="rect">
            <a:avLst/>
          </a:prstGeom>
          <a:solidFill>
            <a:srgbClr val="592D7F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                                 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3999" cy="1417638"/>
          </a:xfrm>
          <a:prstGeom prst="rect">
            <a:avLst/>
          </a:prstGeom>
          <a:gradFill>
            <a:gsLst>
              <a:gs pos="100000">
                <a:srgbClr val="502D7F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Facilitators of the Preceptor Role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24063"/>
            <a:ext cx="8229600" cy="4525963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Personal facilitators: </a:t>
            </a: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Love of teaching</a:t>
            </a: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Personal satisfaction</a:t>
            </a: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Ongoing reflection on precepting practices 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3400" y="1712338"/>
            <a:ext cx="4343400" cy="242144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526162" y="6309917"/>
            <a:ext cx="27989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(Lazarus, 2016; Mårtensson et al., 2016; Ward &amp; McComb, 2017)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66" y="6324016"/>
            <a:ext cx="1278763" cy="468157"/>
          </a:xfrm>
          <a:prstGeom prst="rect">
            <a:avLst/>
          </a:prstGeom>
        </p:spPr>
      </p:pic>
      <p:pic>
        <p:nvPicPr>
          <p:cNvPr id="5" name="3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96399" y="992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471544"/>
      </p:ext>
    </p:extLst>
  </p:cSld>
  <p:clrMapOvr>
    <a:masterClrMapping/>
  </p:clrMapOvr>
  <p:transition spd="slow" advTm="2053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/>
          </p:cNvSpPr>
          <p:nvPr/>
        </p:nvSpPr>
        <p:spPr>
          <a:xfrm>
            <a:off x="0" y="6272566"/>
            <a:ext cx="9144000" cy="597923"/>
          </a:xfrm>
          <a:prstGeom prst="rect">
            <a:avLst/>
          </a:prstGeom>
          <a:solidFill>
            <a:srgbClr val="592D7F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                                   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3999" cy="1417638"/>
          </a:xfrm>
          <a:prstGeom prst="rect">
            <a:avLst/>
          </a:prstGeom>
          <a:gradFill>
            <a:gsLst>
              <a:gs pos="100000">
                <a:srgbClr val="502D7F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Facilitators of the Preceptor Role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Professional facilitators: </a:t>
            </a: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Commitment and contribution to the profession </a:t>
            </a: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Professional duty to cultivate the next generation </a:t>
            </a: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Opportunities for recognition </a:t>
            </a:r>
          </a:p>
          <a:p>
            <a:pPr lvl="2">
              <a:spcBef>
                <a:spcPts val="1200"/>
              </a:spcBef>
              <a:spcAft>
                <a:spcPts val="1200"/>
              </a:spcAft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Advancement in role; Career mobility </a:t>
            </a:r>
          </a:p>
          <a:p>
            <a:pPr lvl="2">
              <a:spcBef>
                <a:spcPts val="1200"/>
              </a:spcBef>
              <a:spcAft>
                <a:spcPts val="1200"/>
              </a:spcAft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Seen as an expert educator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433187" y="6317291"/>
            <a:ext cx="22089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(Donley et al., 2017; Lazarus, 2016)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66" y="6324016"/>
            <a:ext cx="1278763" cy="468157"/>
          </a:xfrm>
          <a:prstGeom prst="rect">
            <a:avLst/>
          </a:prstGeom>
        </p:spPr>
      </p:pic>
      <p:pic>
        <p:nvPicPr>
          <p:cNvPr id="4" name="3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37357" y="992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178785"/>
      </p:ext>
    </p:extLst>
  </p:cSld>
  <p:clrMapOvr>
    <a:masterClrMapping/>
  </p:clrMapOvr>
  <p:transition spd="slow" advTm="2471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/>
          </p:cNvSpPr>
          <p:nvPr/>
        </p:nvSpPr>
        <p:spPr>
          <a:xfrm>
            <a:off x="0" y="6272566"/>
            <a:ext cx="9144000" cy="597923"/>
          </a:xfrm>
          <a:prstGeom prst="rect">
            <a:avLst/>
          </a:prstGeom>
          <a:solidFill>
            <a:srgbClr val="592D7F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                                 </a:t>
            </a:r>
          </a:p>
        </p:txBody>
      </p:sp>
      <p:sp>
        <p:nvSpPr>
          <p:cNvPr id="8" name="Rectangle 7"/>
          <p:cNvSpPr/>
          <p:nvPr/>
        </p:nvSpPr>
        <p:spPr>
          <a:xfrm>
            <a:off x="-1252" y="-21863"/>
            <a:ext cx="9143999" cy="1417638"/>
          </a:xfrm>
          <a:prstGeom prst="rect">
            <a:avLst/>
          </a:prstGeom>
          <a:gradFill>
            <a:gsLst>
              <a:gs pos="100000">
                <a:srgbClr val="502D7F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Facilitators of the Preceptor Role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System facilitators: </a:t>
            </a: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Empowerment from administration and nursing director </a:t>
            </a: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Knowledge of the graduate student’s course objectives</a:t>
            </a: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Precepting is a valued part of the educator role</a:t>
            </a:r>
          </a:p>
          <a:p>
            <a:pPr lvl="2">
              <a:spcBef>
                <a:spcPts val="1200"/>
              </a:spcBef>
              <a:spcAft>
                <a:spcPts val="1200"/>
              </a:spcAft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Included in the educator’s job description</a:t>
            </a:r>
          </a:p>
          <a:p>
            <a:pPr lvl="2">
              <a:spcBef>
                <a:spcPts val="1200"/>
              </a:spcBef>
              <a:spcAft>
                <a:spcPts val="1200"/>
              </a:spcAft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Valued during an annual performance review </a:t>
            </a:r>
          </a:p>
          <a:p>
            <a:pPr lvl="1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7219336" y="6317291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(Donley et al., 2017; Ward &amp; McComb, 2017)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66" y="6324016"/>
            <a:ext cx="1278763" cy="468157"/>
          </a:xfrm>
          <a:prstGeom prst="rect">
            <a:avLst/>
          </a:prstGeom>
        </p:spPr>
      </p:pic>
      <p:pic>
        <p:nvPicPr>
          <p:cNvPr id="4" name="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22415" y="2365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59145"/>
      </p:ext>
    </p:extLst>
  </p:cSld>
  <p:clrMapOvr>
    <a:masterClrMapping/>
  </p:clrMapOvr>
  <p:transition spd="slow" advTm="2251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/>
          </p:cNvSpPr>
          <p:nvPr/>
        </p:nvSpPr>
        <p:spPr>
          <a:xfrm>
            <a:off x="0" y="6272566"/>
            <a:ext cx="9144000" cy="597923"/>
          </a:xfrm>
          <a:prstGeom prst="rect">
            <a:avLst/>
          </a:prstGeom>
          <a:solidFill>
            <a:srgbClr val="592D7F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                                   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3999" cy="1417638"/>
          </a:xfrm>
          <a:prstGeom prst="rect">
            <a:avLst/>
          </a:prstGeom>
          <a:gradFill>
            <a:gsLst>
              <a:gs pos="100000">
                <a:srgbClr val="502D7F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Background &amp; Key Points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966" y="1600200"/>
            <a:ext cx="8806858" cy="4525963"/>
          </a:xfrm>
        </p:spPr>
        <p:txBody>
          <a:bodyPr>
            <a:normAutofit/>
          </a:bodyPr>
          <a:lstStyle/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Literature Review on Preceptor Development</a:t>
            </a:r>
          </a:p>
          <a:p>
            <a:pPr lvl="1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Preceptors want ongoing training and support</a:t>
            </a:r>
          </a:p>
          <a:p>
            <a:pPr lvl="1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Systematic reviews support preceptor development</a:t>
            </a:r>
          </a:p>
          <a:p>
            <a:pPr lvl="1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Key Points</a:t>
            </a:r>
          </a:p>
          <a:p>
            <a:pPr lvl="1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Provide feedback often </a:t>
            </a:r>
          </a:p>
          <a:p>
            <a:pPr lvl="1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Graduate students have assigned and individual learning needs</a:t>
            </a:r>
          </a:p>
          <a:p>
            <a:pPr lvl="1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ECU faculty supports you!</a:t>
            </a:r>
          </a:p>
          <a:p>
            <a:pPr lvl="1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76801" y="6310560"/>
            <a:ext cx="4405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(Fagan, 2018; Mårtensson, Löfmark, Mamhidir, &amp; Skytt, 2016; Ward &amp; McComb, 2017; Windey et al., 2015)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66" y="6324016"/>
            <a:ext cx="1278763" cy="468157"/>
          </a:xfrm>
          <a:prstGeom prst="rect">
            <a:avLst/>
          </a:prstGeom>
        </p:spPr>
      </p:pic>
      <p:pic>
        <p:nvPicPr>
          <p:cNvPr id="4" name="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47918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773307"/>
      </p:ext>
    </p:extLst>
  </p:cSld>
  <p:clrMapOvr>
    <a:masterClrMapping/>
  </p:clrMapOvr>
  <p:transition spd="slow" advTm="677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6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/>
          </p:cNvSpPr>
          <p:nvPr/>
        </p:nvSpPr>
        <p:spPr>
          <a:xfrm>
            <a:off x="0" y="6272566"/>
            <a:ext cx="9144000" cy="597923"/>
          </a:xfrm>
          <a:prstGeom prst="rect">
            <a:avLst/>
          </a:prstGeom>
          <a:solidFill>
            <a:srgbClr val="592D7F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                                 </a:t>
            </a:r>
          </a:p>
        </p:txBody>
      </p:sp>
      <p:sp>
        <p:nvSpPr>
          <p:cNvPr id="8" name="Rectangle 7"/>
          <p:cNvSpPr/>
          <p:nvPr/>
        </p:nvSpPr>
        <p:spPr>
          <a:xfrm>
            <a:off x="-1252" y="0"/>
            <a:ext cx="9143999" cy="1417638"/>
          </a:xfrm>
          <a:prstGeom prst="rect">
            <a:avLst/>
          </a:prstGeom>
          <a:gradFill>
            <a:gsLst>
              <a:gs pos="100000">
                <a:srgbClr val="502D7F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Barriers to the Preceptor Role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Busy schedules of nursing faculty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Shortage of willing or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prepared faculty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Environments that are not conducive to learning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Role ambiguity</a:t>
            </a: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Unclear expectations</a:t>
            </a: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Feelings of being inadequately prepared 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6695768" y="6339413"/>
            <a:ext cx="24678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(Donley et al., 2017; Fitzgerald, 2018; Mårtensson et al., 2016 )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66" y="6324016"/>
            <a:ext cx="1278763" cy="468157"/>
          </a:xfrm>
          <a:prstGeom prst="rect">
            <a:avLst/>
          </a:prstGeom>
        </p:spPr>
      </p:pic>
      <p:pic>
        <p:nvPicPr>
          <p:cNvPr id="4" name="3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96399" y="992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428166"/>
      </p:ext>
    </p:extLst>
  </p:cSld>
  <p:clrMapOvr>
    <a:masterClrMapping/>
  </p:clrMapOvr>
  <p:transition spd="slow" advTm="2797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/>
          </p:cNvSpPr>
          <p:nvPr/>
        </p:nvSpPr>
        <p:spPr>
          <a:xfrm>
            <a:off x="0" y="6272566"/>
            <a:ext cx="9144000" cy="597923"/>
          </a:xfrm>
          <a:prstGeom prst="rect">
            <a:avLst/>
          </a:prstGeom>
          <a:solidFill>
            <a:srgbClr val="592D7F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                                 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3999" cy="1417638"/>
          </a:xfrm>
          <a:prstGeom prst="rect">
            <a:avLst/>
          </a:prstGeom>
          <a:gradFill>
            <a:gsLst>
              <a:gs pos="100000">
                <a:srgbClr val="502D7F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Managing Difficult Learners Through Prevention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63571"/>
            <a:ext cx="8229600" cy="4525963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Primary Prevention</a:t>
            </a: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Know practicum requirements </a:t>
            </a: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Set clear goals and expectations </a:t>
            </a: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Orient the learner well</a:t>
            </a: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Ongoing communication </a:t>
            </a: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Create a well-developed learning contract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971500" y="6395152"/>
            <a:ext cx="36100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(Ulrich, 2018)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66" y="6324016"/>
            <a:ext cx="1278763" cy="468157"/>
          </a:xfrm>
          <a:prstGeom prst="rect">
            <a:avLst/>
          </a:prstGeom>
        </p:spPr>
      </p:pic>
      <p:pic>
        <p:nvPicPr>
          <p:cNvPr id="4" name="4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96399" y="2365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823029"/>
      </p:ext>
    </p:extLst>
  </p:cSld>
  <p:clrMapOvr>
    <a:masterClrMapping/>
  </p:clrMapOvr>
  <p:transition spd="slow" advTm="3453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/>
          </p:cNvSpPr>
          <p:nvPr/>
        </p:nvSpPr>
        <p:spPr>
          <a:xfrm>
            <a:off x="0" y="6272566"/>
            <a:ext cx="9144000" cy="597923"/>
          </a:xfrm>
          <a:prstGeom prst="rect">
            <a:avLst/>
          </a:prstGeom>
          <a:solidFill>
            <a:srgbClr val="592D7F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                                   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3999" cy="1417638"/>
          </a:xfrm>
          <a:prstGeom prst="rect">
            <a:avLst/>
          </a:prstGeom>
          <a:gradFill>
            <a:gsLst>
              <a:gs pos="100000">
                <a:srgbClr val="502D7F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Managing Difficult Learners Through Prevention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13892" y="1643414"/>
            <a:ext cx="5816851" cy="4525963"/>
          </a:xfrm>
        </p:spPr>
        <p:txBody>
          <a:bodyPr>
            <a:normAutofit lnSpcReduction="10000"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Secondary Prevention</a:t>
            </a: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Provide frequent formative feedback</a:t>
            </a: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Pay close attention to your intuition 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Tertiary Prevention </a:t>
            </a: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Create an improvement plan</a:t>
            </a: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Seek assistance from ECU Faculty </a:t>
            </a: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Continue to reassess</a:t>
            </a:r>
          </a:p>
          <a:p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7971500" y="6395152"/>
            <a:ext cx="36100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(Ulrich, 2018)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66" y="6324016"/>
            <a:ext cx="1278763" cy="4681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868" y="2175741"/>
            <a:ext cx="2857500" cy="2857500"/>
          </a:xfrm>
          <a:prstGeom prst="rect">
            <a:avLst/>
          </a:prstGeom>
        </p:spPr>
      </p:pic>
      <p:pic>
        <p:nvPicPr>
          <p:cNvPr id="4" name="4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12202" y="992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228611"/>
      </p:ext>
    </p:extLst>
  </p:cSld>
  <p:clrMapOvr>
    <a:masterClrMapping/>
  </p:clrMapOvr>
  <p:transition spd="slow" advTm="3939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/>
          </p:cNvSpPr>
          <p:nvPr/>
        </p:nvSpPr>
        <p:spPr>
          <a:xfrm>
            <a:off x="0" y="6272566"/>
            <a:ext cx="9144000" cy="597923"/>
          </a:xfrm>
          <a:prstGeom prst="rect">
            <a:avLst/>
          </a:prstGeom>
          <a:solidFill>
            <a:srgbClr val="592D7F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                                   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3999" cy="1417638"/>
          </a:xfrm>
          <a:prstGeom prst="rect">
            <a:avLst/>
          </a:prstGeom>
          <a:gradFill>
            <a:gsLst>
              <a:gs pos="100000">
                <a:srgbClr val="502D7F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ECU Nursing Education Faculty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4359" y="1645481"/>
            <a:ext cx="8229600" cy="4525963"/>
          </a:xfrm>
        </p:spPr>
        <p:txBody>
          <a:bodyPr>
            <a:normAutofit lnSpcReduction="10000"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ECU faculty strive to communicate with preceptors </a:t>
            </a: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Early during the semester </a:t>
            </a: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Again at the midterm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Contact ECU faculty with </a:t>
            </a: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Any program feedback or questions</a:t>
            </a: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Concerns with graduate student performance</a:t>
            </a: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Unprofessional graduate student conduct </a:t>
            </a:r>
          </a:p>
          <a:p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6645244" y="6309917"/>
            <a:ext cx="2679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(D. Bond &amp; L. Mayne, personal communication, July 19, 2017)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66" y="6324016"/>
            <a:ext cx="1278763" cy="468157"/>
          </a:xfrm>
          <a:prstGeom prst="rect">
            <a:avLst/>
          </a:prstGeom>
        </p:spPr>
      </p:pic>
      <p:pic>
        <p:nvPicPr>
          <p:cNvPr id="4" name="4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79803" y="992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920209"/>
      </p:ext>
    </p:extLst>
  </p:cSld>
  <p:clrMapOvr>
    <a:masterClrMapping/>
  </p:clrMapOvr>
  <p:transition spd="slow" advTm="2972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/>
          </p:cNvSpPr>
          <p:nvPr/>
        </p:nvSpPr>
        <p:spPr>
          <a:xfrm>
            <a:off x="0" y="6272566"/>
            <a:ext cx="9144000" cy="597923"/>
          </a:xfrm>
          <a:prstGeom prst="rect">
            <a:avLst/>
          </a:prstGeom>
          <a:solidFill>
            <a:srgbClr val="592D7F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                                   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3999" cy="1417638"/>
          </a:xfrm>
          <a:prstGeom prst="rect">
            <a:avLst/>
          </a:prstGeom>
          <a:gradFill>
            <a:gsLst>
              <a:gs pos="100000">
                <a:srgbClr val="502D7F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ECU Nursing Education Faculty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Diana Bond, PhD, MSN, RN, CNE</a:t>
            </a:r>
          </a:p>
          <a:p>
            <a:pPr lvl="1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Practicum Coordinator</a:t>
            </a:r>
          </a:p>
          <a:p>
            <a:pPr lvl="1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Assistant Professor</a:t>
            </a:r>
          </a:p>
          <a:p>
            <a:pPr lvl="1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bondd@ecu.edu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1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Shannon Baker Powell, PhD, MSN, RN, CNE</a:t>
            </a:r>
          </a:p>
          <a:p>
            <a:pPr lvl="1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Assistant Professor</a:t>
            </a:r>
          </a:p>
          <a:p>
            <a:pPr lvl="1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(252) 744-6406;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bakersh@ecu.edu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5648" y="1600200"/>
            <a:ext cx="1127760" cy="16824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4206" y="4204171"/>
            <a:ext cx="1127760" cy="16885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0968" y="6354205"/>
            <a:ext cx="2400000" cy="4444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66" y="6324016"/>
            <a:ext cx="1278763" cy="468157"/>
          </a:xfrm>
          <a:prstGeom prst="rect">
            <a:avLst/>
          </a:prstGeom>
        </p:spPr>
      </p:pic>
      <p:pic>
        <p:nvPicPr>
          <p:cNvPr id="7" name="4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96399" y="-301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250414"/>
      </p:ext>
    </p:extLst>
  </p:cSld>
  <p:clrMapOvr>
    <a:masterClrMapping/>
  </p:clrMapOvr>
  <p:transition spd="slow" advTm="2792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9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/>
          </p:cNvSpPr>
          <p:nvPr/>
        </p:nvSpPr>
        <p:spPr>
          <a:xfrm>
            <a:off x="0" y="6272566"/>
            <a:ext cx="9144000" cy="597923"/>
          </a:xfrm>
          <a:prstGeom prst="rect">
            <a:avLst/>
          </a:prstGeom>
          <a:solidFill>
            <a:srgbClr val="592D7F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                                   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3999" cy="1417638"/>
          </a:xfrm>
          <a:prstGeom prst="rect">
            <a:avLst/>
          </a:prstGeom>
          <a:gradFill>
            <a:gsLst>
              <a:gs pos="100000">
                <a:srgbClr val="502D7F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ECU Nursing Education Faculty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23658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Carol Winters-Thornburg, PhD, MSN, RN, CNE</a:t>
            </a:r>
          </a:p>
          <a:p>
            <a:pPr lvl="1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Nursing Education Concentration Director</a:t>
            </a:r>
          </a:p>
          <a:p>
            <a:pPr lvl="1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Professor</a:t>
            </a:r>
          </a:p>
          <a:p>
            <a:pPr lvl="1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(252) 744-6505;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wintersc@ecu.edu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6368" y="2523658"/>
            <a:ext cx="1170432" cy="17556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0968" y="6354205"/>
            <a:ext cx="2400000" cy="4444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66" y="6324016"/>
            <a:ext cx="1278763" cy="468157"/>
          </a:xfrm>
          <a:prstGeom prst="rect">
            <a:avLst/>
          </a:prstGeom>
        </p:spPr>
      </p:pic>
      <p:pic>
        <p:nvPicPr>
          <p:cNvPr id="5" name="4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96399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110439"/>
      </p:ext>
    </p:extLst>
  </p:cSld>
  <p:clrMapOvr>
    <a:masterClrMapping/>
  </p:clrMapOvr>
  <p:transition spd="slow" advTm="752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/>
          </p:cNvSpPr>
          <p:nvPr/>
        </p:nvSpPr>
        <p:spPr>
          <a:xfrm>
            <a:off x="0" y="6272566"/>
            <a:ext cx="9144000" cy="597923"/>
          </a:xfrm>
          <a:prstGeom prst="rect">
            <a:avLst/>
          </a:prstGeom>
          <a:solidFill>
            <a:srgbClr val="592D7F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                                   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3999" cy="1417638"/>
          </a:xfrm>
          <a:prstGeom prst="rect">
            <a:avLst/>
          </a:prstGeom>
          <a:gradFill>
            <a:gsLst>
              <a:gs pos="100000">
                <a:srgbClr val="502D7F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Practicum Resources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966" y="1469088"/>
            <a:ext cx="8548834" cy="4731639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next few slides offer embedded documents that are used to guide the practicum experience, which may be used as needed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open the documents:</a:t>
            </a:r>
          </a:p>
          <a:p>
            <a:pPr lvl="1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Close the slideshow view</a:t>
            </a:r>
          </a:p>
          <a:p>
            <a:pPr lvl="1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Double click on the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Microsoft Word Document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icon</a:t>
            </a:r>
          </a:p>
          <a:p>
            <a:pPr lvl="1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 documents are current as of November 2018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0968" y="6354205"/>
            <a:ext cx="2400000" cy="4444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66" y="6324016"/>
            <a:ext cx="1278763" cy="468157"/>
          </a:xfrm>
          <a:prstGeom prst="rect">
            <a:avLst/>
          </a:prstGeom>
        </p:spPr>
      </p:pic>
      <p:pic>
        <p:nvPicPr>
          <p:cNvPr id="4" name="4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96399" y="992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28073"/>
      </p:ext>
    </p:extLst>
  </p:cSld>
  <p:clrMapOvr>
    <a:masterClrMapping/>
  </p:clrMapOvr>
  <p:transition spd="slow" advTm="2565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/>
          </p:cNvSpPr>
          <p:nvPr/>
        </p:nvSpPr>
        <p:spPr>
          <a:xfrm>
            <a:off x="0" y="6272566"/>
            <a:ext cx="9144000" cy="597923"/>
          </a:xfrm>
          <a:prstGeom prst="rect">
            <a:avLst/>
          </a:prstGeom>
          <a:solidFill>
            <a:srgbClr val="592D7F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                                 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3999" cy="1417638"/>
          </a:xfrm>
          <a:prstGeom prst="rect">
            <a:avLst/>
          </a:prstGeom>
          <a:gradFill>
            <a:gsLst>
              <a:gs pos="100000">
                <a:srgbClr val="502D7F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Practicum Resources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6399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Adult Learning Contract Documents and Guidelines </a:t>
            </a:r>
          </a:p>
          <a:p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457200" y="2466867"/>
            <a:ext cx="2667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6905 Learning Contract Template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335049" y="2468393"/>
            <a:ext cx="2667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6908 Learning Contract Template 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0968" y="6354205"/>
            <a:ext cx="2400000" cy="44444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66" y="6324016"/>
            <a:ext cx="1278763" cy="468157"/>
          </a:xfrm>
          <a:prstGeom prst="rect">
            <a:avLst/>
          </a:prstGeom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1524559"/>
              </p:ext>
            </p:extLst>
          </p:nvPr>
        </p:nvGraphicFramePr>
        <p:xfrm>
          <a:off x="1104900" y="3820158"/>
          <a:ext cx="1371600" cy="1157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9" name="Document" showAsIcon="1" r:id="rId8" imgW="914400" imgH="771480" progId="Word.Document.12">
                  <p:embed/>
                </p:oleObj>
              </mc:Choice>
              <mc:Fallback>
                <p:oleObj name="Document" showAsIcon="1" r:id="rId8" imgW="914400" imgH="77148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104900" y="3820158"/>
                        <a:ext cx="1371600" cy="11572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0376094"/>
              </p:ext>
            </p:extLst>
          </p:nvPr>
        </p:nvGraphicFramePr>
        <p:xfrm>
          <a:off x="3982749" y="3820158"/>
          <a:ext cx="1371600" cy="1157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0" name="Document" showAsIcon="1" r:id="rId10" imgW="914400" imgH="771480" progId="Word.Document.12">
                  <p:embed/>
                </p:oleObj>
              </mc:Choice>
              <mc:Fallback>
                <p:oleObj name="Document" showAsIcon="1" r:id="rId10" imgW="914400" imgH="77148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982749" y="3820158"/>
                        <a:ext cx="1371600" cy="11572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6212899" y="2466866"/>
            <a:ext cx="2667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6908 Advanced Clinical Teaching Project Guidelines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4163185"/>
              </p:ext>
            </p:extLst>
          </p:nvPr>
        </p:nvGraphicFramePr>
        <p:xfrm>
          <a:off x="6860598" y="3812204"/>
          <a:ext cx="1371600" cy="1157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1" name="Document" showAsIcon="1" r:id="rId12" imgW="914400" imgH="771480" progId="Word.Document.12">
                  <p:embed/>
                </p:oleObj>
              </mc:Choice>
              <mc:Fallback>
                <p:oleObj name="Document" showAsIcon="1" r:id="rId12" imgW="914400" imgH="77148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860598" y="3812204"/>
                        <a:ext cx="1371600" cy="11572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4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219446" y="992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868162"/>
      </p:ext>
    </p:extLst>
  </p:cSld>
  <p:clrMapOvr>
    <a:masterClrMapping/>
  </p:clrMapOvr>
  <p:transition spd="slow" advTm="2262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9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/>
          </p:cNvSpPr>
          <p:nvPr/>
        </p:nvSpPr>
        <p:spPr>
          <a:xfrm>
            <a:off x="0" y="6272566"/>
            <a:ext cx="9144000" cy="597923"/>
          </a:xfrm>
          <a:prstGeom prst="rect">
            <a:avLst/>
          </a:prstGeom>
          <a:solidFill>
            <a:srgbClr val="592D7F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                                   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3999" cy="1417638"/>
          </a:xfrm>
          <a:prstGeom prst="rect">
            <a:avLst/>
          </a:prstGeom>
          <a:gradFill>
            <a:gsLst>
              <a:gs pos="100000">
                <a:srgbClr val="502D7F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Practicum Resources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91563"/>
            <a:ext cx="8229600" cy="46399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Teaching Plan Documents and Rubrics </a:t>
            </a:r>
          </a:p>
          <a:p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304377" y="2408666"/>
            <a:ext cx="2667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Teaching Plan Template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251175" y="2408666"/>
            <a:ext cx="2667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Teaching Plan Guidelines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473817" y="2401924"/>
            <a:ext cx="2667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Teaching Plan </a:t>
            </a:r>
            <a:b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Rubric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0968" y="6354205"/>
            <a:ext cx="2400000" cy="44444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66" y="6324016"/>
            <a:ext cx="1278763" cy="468157"/>
          </a:xfrm>
          <a:prstGeom prst="rect">
            <a:avLst/>
          </a:prstGeom>
        </p:spPr>
      </p:pic>
      <p:pic>
        <p:nvPicPr>
          <p:cNvPr id="7" name="4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96399" y="151276"/>
            <a:ext cx="609600" cy="609600"/>
          </a:xfrm>
          <a:prstGeom prst="rect">
            <a:avLst/>
          </a:prstGeom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2558986"/>
              </p:ext>
            </p:extLst>
          </p:nvPr>
        </p:nvGraphicFramePr>
        <p:xfrm>
          <a:off x="952077" y="3429000"/>
          <a:ext cx="1371600" cy="1157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8" name="Document" showAsIcon="1" r:id="rId9" imgW="914400" imgH="771480" progId="Word.Document.12">
                  <p:embed/>
                </p:oleObj>
              </mc:Choice>
              <mc:Fallback>
                <p:oleObj name="Document" showAsIcon="1" r:id="rId9" imgW="914400" imgH="77148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952077" y="3429000"/>
                        <a:ext cx="1371600" cy="11572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1305011"/>
              </p:ext>
            </p:extLst>
          </p:nvPr>
        </p:nvGraphicFramePr>
        <p:xfrm>
          <a:off x="3898875" y="3429000"/>
          <a:ext cx="1371600" cy="1157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9" name="Document" showAsIcon="1" r:id="rId11" imgW="914400" imgH="771480" progId="Word.Document.12">
                  <p:embed/>
                </p:oleObj>
              </mc:Choice>
              <mc:Fallback>
                <p:oleObj name="Document" showAsIcon="1" r:id="rId11" imgW="914400" imgH="77148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898875" y="3429000"/>
                        <a:ext cx="1371600" cy="11572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9174763"/>
              </p:ext>
            </p:extLst>
          </p:nvPr>
        </p:nvGraphicFramePr>
        <p:xfrm>
          <a:off x="7121517" y="3445650"/>
          <a:ext cx="1371600" cy="1157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90" name="Document" showAsIcon="1" r:id="rId13" imgW="914400" imgH="771480" progId="Word.Document.12">
                  <p:embed/>
                </p:oleObj>
              </mc:Choice>
              <mc:Fallback>
                <p:oleObj name="Document" showAsIcon="1" r:id="rId13" imgW="914400" imgH="77148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7121517" y="3445650"/>
                        <a:ext cx="1371600" cy="11572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12226547"/>
      </p:ext>
    </p:extLst>
  </p:cSld>
  <p:clrMapOvr>
    <a:masterClrMapping/>
  </p:clrMapOvr>
  <p:transition spd="slow" advTm="4007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/>
          </p:cNvSpPr>
          <p:nvPr/>
        </p:nvSpPr>
        <p:spPr>
          <a:xfrm>
            <a:off x="0" y="6272566"/>
            <a:ext cx="9144000" cy="597923"/>
          </a:xfrm>
          <a:prstGeom prst="rect">
            <a:avLst/>
          </a:prstGeom>
          <a:solidFill>
            <a:srgbClr val="592D7F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                                   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3999" cy="1417638"/>
          </a:xfrm>
          <a:prstGeom prst="rect">
            <a:avLst/>
          </a:prstGeom>
          <a:gradFill>
            <a:gsLst>
              <a:gs pos="100000">
                <a:srgbClr val="502D7F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Practicum Resources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6399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Teaching Plan Documents and Rubrics </a:t>
            </a:r>
          </a:p>
          <a:p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349642" y="2174774"/>
            <a:ext cx="2667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Bloom’s Taxonomy Approved Verbs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309168" y="2201364"/>
            <a:ext cx="27626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Question Construction Guidelines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436205" y="2170365"/>
            <a:ext cx="2667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PowerPoint Guidelines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0968" y="6354205"/>
            <a:ext cx="2400000" cy="44444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66" y="6324016"/>
            <a:ext cx="1278763" cy="468157"/>
          </a:xfrm>
          <a:prstGeom prst="rect">
            <a:avLst/>
          </a:prstGeom>
        </p:spPr>
      </p:pic>
      <p:pic>
        <p:nvPicPr>
          <p:cNvPr id="5" name="4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91462" y="102440"/>
            <a:ext cx="609600" cy="609600"/>
          </a:xfrm>
          <a:prstGeom prst="rect">
            <a:avLst/>
          </a:prstGeom>
        </p:spPr>
      </p:pic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5987014"/>
              </p:ext>
            </p:extLst>
          </p:nvPr>
        </p:nvGraphicFramePr>
        <p:xfrm>
          <a:off x="997342" y="3429000"/>
          <a:ext cx="1371600" cy="1157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17" name="Document" showAsIcon="1" r:id="rId9" imgW="914400" imgH="771480" progId="Word.Document.12">
                  <p:embed/>
                </p:oleObj>
              </mc:Choice>
              <mc:Fallback>
                <p:oleObj name="Document" showAsIcon="1" r:id="rId9" imgW="914400" imgH="77148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997342" y="3429000"/>
                        <a:ext cx="1371600" cy="11572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197064"/>
              </p:ext>
            </p:extLst>
          </p:nvPr>
        </p:nvGraphicFramePr>
        <p:xfrm>
          <a:off x="4083905" y="3429000"/>
          <a:ext cx="1371600" cy="1157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18" name="Document" showAsIcon="1" r:id="rId11" imgW="914400" imgH="771480" progId="Word.Document.12">
                  <p:embed/>
                </p:oleObj>
              </mc:Choice>
              <mc:Fallback>
                <p:oleObj name="Document" showAsIcon="1" r:id="rId11" imgW="914400" imgH="77148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083905" y="3429000"/>
                        <a:ext cx="1371600" cy="11572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15200"/>
              </p:ext>
            </p:extLst>
          </p:nvPr>
        </p:nvGraphicFramePr>
        <p:xfrm>
          <a:off x="7004703" y="3429000"/>
          <a:ext cx="1371600" cy="1157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19" name="Document" showAsIcon="1" r:id="rId13" imgW="914400" imgH="771480" progId="Word.Document.12">
                  <p:embed/>
                </p:oleObj>
              </mc:Choice>
              <mc:Fallback>
                <p:oleObj name="Document" showAsIcon="1" r:id="rId13" imgW="914400" imgH="77148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7004703" y="3429000"/>
                        <a:ext cx="1371600" cy="11572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89482791"/>
      </p:ext>
    </p:extLst>
  </p:cSld>
  <p:clrMapOvr>
    <a:masterClrMapping/>
  </p:clrMapOvr>
  <p:transition spd="slow" advTm="449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8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/>
          </p:cNvSpPr>
          <p:nvPr/>
        </p:nvSpPr>
        <p:spPr>
          <a:xfrm>
            <a:off x="0" y="6272566"/>
            <a:ext cx="9144000" cy="597923"/>
          </a:xfrm>
          <a:prstGeom prst="rect">
            <a:avLst/>
          </a:prstGeom>
          <a:solidFill>
            <a:srgbClr val="592D7F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                                 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3999" cy="1417638"/>
          </a:xfrm>
          <a:prstGeom prst="rect">
            <a:avLst/>
          </a:prstGeom>
          <a:gradFill>
            <a:gsLst>
              <a:gs pos="100000">
                <a:srgbClr val="502D7F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35996"/>
            <a:ext cx="8229600" cy="4525963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Describe the role of the preceptor in facilitating the graduate student’s development, implementation, and evaluation of learning experiences as well as the socialization to the faculty role. 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Summarize the practicum experience and the requirements of graduate students to meet course objectives.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Review facilitators and barriers of the preceptor role along with available resources to support the educator in the precepting role. </a:t>
            </a:r>
          </a:p>
          <a:p>
            <a:endParaRPr lang="en-US"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0968" y="6354205"/>
            <a:ext cx="2400000" cy="4444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66" y="6324016"/>
            <a:ext cx="1278763" cy="468157"/>
          </a:xfrm>
          <a:prstGeom prst="rect">
            <a:avLst/>
          </a:prstGeom>
        </p:spPr>
      </p:pic>
      <p:pic>
        <p:nvPicPr>
          <p:cNvPr id="4" name="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96399" y="992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518251"/>
      </p:ext>
    </p:extLst>
  </p:cSld>
  <p:clrMapOvr>
    <a:masterClrMapping/>
  </p:clrMapOvr>
  <p:transition spd="slow" advTm="963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/>
          </p:cNvSpPr>
          <p:nvPr/>
        </p:nvSpPr>
        <p:spPr>
          <a:xfrm>
            <a:off x="0" y="6272566"/>
            <a:ext cx="9144000" cy="597923"/>
          </a:xfrm>
          <a:prstGeom prst="rect">
            <a:avLst/>
          </a:prstGeom>
          <a:solidFill>
            <a:srgbClr val="592D7F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                                   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3999" cy="1417638"/>
          </a:xfrm>
          <a:prstGeom prst="rect">
            <a:avLst/>
          </a:prstGeom>
          <a:gradFill>
            <a:gsLst>
              <a:gs pos="100000">
                <a:srgbClr val="502D7F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Practicum Resources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6399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Additional Documents and Rubrics </a:t>
            </a:r>
          </a:p>
          <a:p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1264367" y="2181438"/>
            <a:ext cx="2667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Teaching Session Recording Rubric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354871" y="2163266"/>
            <a:ext cx="2667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End of Practicum Evaluation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0968" y="6354205"/>
            <a:ext cx="2400000" cy="44444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66" y="6324016"/>
            <a:ext cx="1278763" cy="468157"/>
          </a:xfrm>
          <a:prstGeom prst="rect">
            <a:avLst/>
          </a:prstGeom>
        </p:spPr>
      </p:pic>
      <p:pic>
        <p:nvPicPr>
          <p:cNvPr id="5" name="4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96399" y="69795"/>
            <a:ext cx="609600" cy="609600"/>
          </a:xfrm>
          <a:prstGeom prst="rect">
            <a:avLst/>
          </a:prstGeom>
        </p:spPr>
      </p:pic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9879641"/>
              </p:ext>
            </p:extLst>
          </p:nvPr>
        </p:nvGraphicFramePr>
        <p:xfrm>
          <a:off x="1912067" y="3429000"/>
          <a:ext cx="1371600" cy="1157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58" name="Document" showAsIcon="1" r:id="rId9" imgW="914400" imgH="771480" progId="Word.Document.12">
                  <p:embed/>
                </p:oleObj>
              </mc:Choice>
              <mc:Fallback>
                <p:oleObj name="Document" showAsIcon="1" r:id="rId9" imgW="914400" imgH="77148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912067" y="3429000"/>
                        <a:ext cx="1371600" cy="11572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4926619"/>
              </p:ext>
            </p:extLst>
          </p:nvPr>
        </p:nvGraphicFramePr>
        <p:xfrm>
          <a:off x="6002571" y="3433596"/>
          <a:ext cx="1371600" cy="1157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59" name="Document" showAsIcon="1" r:id="rId11" imgW="914400" imgH="771480" progId="Word.Document.12">
                  <p:embed/>
                </p:oleObj>
              </mc:Choice>
              <mc:Fallback>
                <p:oleObj name="Document" showAsIcon="1" r:id="rId11" imgW="914400" imgH="77148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002571" y="3433596"/>
                        <a:ext cx="1371600" cy="11572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7294573"/>
      </p:ext>
    </p:extLst>
  </p:cSld>
  <p:clrMapOvr>
    <a:masterClrMapping/>
  </p:clrMapOvr>
  <p:transition spd="slow" advTm="1995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/>
          </p:cNvSpPr>
          <p:nvPr/>
        </p:nvSpPr>
        <p:spPr>
          <a:xfrm>
            <a:off x="0" y="6272566"/>
            <a:ext cx="9144000" cy="597923"/>
          </a:xfrm>
          <a:prstGeom prst="rect">
            <a:avLst/>
          </a:prstGeom>
          <a:solidFill>
            <a:srgbClr val="592D7F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                                 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3999" cy="1417638"/>
          </a:xfrm>
          <a:prstGeom prst="rect">
            <a:avLst/>
          </a:prstGeom>
          <a:gradFill>
            <a:gsLst>
              <a:gs pos="100000">
                <a:srgbClr val="502D7F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Summary &amp; Key Points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966" y="1663264"/>
            <a:ext cx="9006032" cy="4525963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Graduate students have assigned and individual learning needs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Encourage the graduate student to implement active learning strategies 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Provide constructive feedback often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Utilize provided resources to optimize feedback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Facilitate graduate student’s exposure to the faculty role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ECU nursing education faculty supports you!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66" y="6324016"/>
            <a:ext cx="1278763" cy="46815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582192" y="6301851"/>
            <a:ext cx="3656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(Fagan, 2018; Mårtensson, Löfmark, Mamhidir, &amp; Skytt, 2016; Ward &amp; McComb, 2017)</a:t>
            </a:r>
          </a:p>
        </p:txBody>
      </p:sp>
      <p:pic>
        <p:nvPicPr>
          <p:cNvPr id="4" name="5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38422" y="992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16156"/>
      </p:ext>
    </p:extLst>
  </p:cSld>
  <p:clrMapOvr>
    <a:masterClrMapping/>
  </p:clrMapOvr>
  <p:transition spd="slow" advTm="6535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3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200" y="1312675"/>
            <a:ext cx="6705600" cy="2686431"/>
          </a:xfrm>
          <a:prstGeom prst="rect">
            <a:avLst/>
          </a:prstGeom>
        </p:spPr>
      </p:pic>
      <p:sp>
        <p:nvSpPr>
          <p:cNvPr id="6" name="TextBox 5"/>
          <p:cNvSpPr txBox="1">
            <a:spLocks/>
          </p:cNvSpPr>
          <p:nvPr/>
        </p:nvSpPr>
        <p:spPr>
          <a:xfrm>
            <a:off x="0" y="6272566"/>
            <a:ext cx="9144000" cy="597923"/>
          </a:xfrm>
          <a:prstGeom prst="rect">
            <a:avLst/>
          </a:prstGeom>
          <a:solidFill>
            <a:srgbClr val="592D7F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                                   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3999" cy="1417638"/>
          </a:xfrm>
          <a:prstGeom prst="rect">
            <a:avLst/>
          </a:prstGeom>
          <a:gradFill>
            <a:gsLst>
              <a:gs pos="100000">
                <a:srgbClr val="502D7F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32629" y="169865"/>
            <a:ext cx="3078747" cy="112176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4705" y="6354205"/>
            <a:ext cx="2400000" cy="444445"/>
          </a:xfrm>
          <a:prstGeom prst="rect">
            <a:avLst/>
          </a:prstGeom>
        </p:spPr>
      </p:pic>
      <p:pic>
        <p:nvPicPr>
          <p:cNvPr id="12" name="5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5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82408" y="1211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051853"/>
      </p:ext>
    </p:extLst>
  </p:cSld>
  <p:clrMapOvr>
    <a:masterClrMapping/>
  </p:clrMapOvr>
  <p:transition spd="slow" advTm="1671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4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/>
          </p:cNvSpPr>
          <p:nvPr/>
        </p:nvSpPr>
        <p:spPr>
          <a:xfrm>
            <a:off x="0" y="6272566"/>
            <a:ext cx="9144000" cy="597923"/>
          </a:xfrm>
          <a:prstGeom prst="rect">
            <a:avLst/>
          </a:prstGeom>
          <a:solidFill>
            <a:srgbClr val="592D7F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                                   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3999" cy="1417638"/>
          </a:xfrm>
          <a:prstGeom prst="rect">
            <a:avLst/>
          </a:prstGeom>
          <a:gradFill>
            <a:gsLst>
              <a:gs pos="100000">
                <a:srgbClr val="502D7F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References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17639"/>
            <a:ext cx="9060968" cy="4948556"/>
          </a:xfrm>
        </p:spPr>
        <p:txBody>
          <a:bodyPr>
            <a:normAutofit fontScale="25000" lnSpcReduction="20000"/>
          </a:bodyPr>
          <a:lstStyle/>
          <a:p>
            <a:pPr marL="457200" indent="-457200" fontAlgn="base">
              <a:lnSpc>
                <a:spcPct val="170000"/>
              </a:lnSpc>
              <a:spcBef>
                <a:spcPts val="0"/>
              </a:spcBef>
              <a:buNone/>
            </a:pPr>
            <a:r>
              <a:rPr lang="en-US" sz="5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Beane, J. L., &amp; Bond, D. K. (2018). [Nursing education preceptor survey]. Unpublished raw data. </a:t>
            </a:r>
          </a:p>
          <a:p>
            <a:pPr marL="457200" indent="-457200" fontAlgn="base">
              <a:lnSpc>
                <a:spcPct val="170000"/>
              </a:lnSpc>
              <a:spcBef>
                <a:spcPts val="0"/>
              </a:spcBef>
              <a:buNone/>
            </a:pPr>
            <a:r>
              <a:rPr lang="en-US" sz="5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DeYoung, S. (2015). </a:t>
            </a:r>
            <a:r>
              <a:rPr lang="en-US" sz="5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Teaching strategies for nurse educators </a:t>
            </a:r>
            <a:r>
              <a:rPr lang="en-US" sz="5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(3rd ed.). Hoboken, NJ: Pearson.</a:t>
            </a:r>
          </a:p>
          <a:p>
            <a:pPr marL="457200" indent="-457200" fontAlgn="base">
              <a:lnSpc>
                <a:spcPct val="170000"/>
              </a:lnSpc>
              <a:spcBef>
                <a:spcPts val="0"/>
              </a:spcBef>
              <a:buNone/>
            </a:pPr>
            <a:r>
              <a:rPr lang="en-US" sz="5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Donley, R., Flaherty, M. J., Sarsfield, E., Burkhard, A., O’Brien, S., &amp; Anderson, K. M. (2014). Graduate clinical nurse preceptors: Implications for improved intra-professional collaboration. </a:t>
            </a:r>
            <a:r>
              <a:rPr lang="en-US" sz="5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Online Journal of Issues in Nursing, 19</a:t>
            </a:r>
            <a:r>
              <a:rPr lang="en-US" sz="5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(3). doi: 10.3912/OJIN.Vol198No03PPT01  </a:t>
            </a:r>
          </a:p>
          <a:p>
            <a:pPr marL="457200" indent="-457200" fontAlgn="base">
              <a:lnSpc>
                <a:spcPct val="170000"/>
              </a:lnSpc>
              <a:spcBef>
                <a:spcPts val="0"/>
              </a:spcBef>
              <a:buNone/>
            </a:pPr>
            <a:r>
              <a:rPr lang="en-US" sz="5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Fagan, B. (2018, October). Teaching student learners: Tips, tricks, and tools for the trade. In S. Whitlock (Medical Course Director), </a:t>
            </a:r>
            <a:r>
              <a:rPr lang="en-US" sz="5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Path to becoming a successful preceptor</a:t>
            </a:r>
            <a:r>
              <a:rPr lang="en-US" sz="5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Symposium conducted at the Mountain Area Health Education Center, Asheville, NC.  </a:t>
            </a:r>
          </a:p>
          <a:p>
            <a:pPr marL="457200" indent="-457200" fontAlgn="base">
              <a:lnSpc>
                <a:spcPct val="170000"/>
              </a:lnSpc>
              <a:spcBef>
                <a:spcPts val="0"/>
              </a:spcBef>
              <a:buNone/>
            </a:pPr>
            <a:r>
              <a:rPr lang="en-US" sz="5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Fitzgerald, M. (2018). </a:t>
            </a:r>
            <a:r>
              <a:rPr lang="en-US" sz="5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NP clinical preceptors: Challenges and opportunities</a:t>
            </a:r>
            <a:r>
              <a:rPr lang="en-US" sz="5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Fitzgerald Health Education Associates, 18(4), 1-10. Retrieved from https://fhea.com/index.aspx </a:t>
            </a:r>
          </a:p>
          <a:p>
            <a:pPr marL="457200" indent="-457200" fontAlgn="base">
              <a:lnSpc>
                <a:spcPct val="170000"/>
              </a:lnSpc>
              <a:spcBef>
                <a:spcPts val="0"/>
              </a:spcBef>
              <a:buNone/>
            </a:pPr>
            <a:r>
              <a:rPr lang="en-US" sz="5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Herrman</a:t>
            </a:r>
            <a:r>
              <a:rPr lang="en-US" sz="5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J. W. (2016). </a:t>
            </a:r>
            <a:r>
              <a:rPr lang="en-US" sz="5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Creative teaching strategies for the nurse educator </a:t>
            </a:r>
            <a:r>
              <a:rPr lang="en-US" sz="5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(2nd ed.). Philadelphia, PA: F. A. Davis.</a:t>
            </a:r>
          </a:p>
          <a:p>
            <a:pPr marL="457200" indent="-457200" fontAlgn="base">
              <a:lnSpc>
                <a:spcPct val="170000"/>
              </a:lnSpc>
              <a:spcBef>
                <a:spcPts val="0"/>
              </a:spcBef>
              <a:buNone/>
            </a:pPr>
            <a:r>
              <a:rPr lang="en-US" sz="5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Kiser, S. (2018, October). Generational considerations in precepting: To text or not to text, that is the question. In S. Whitlock (Medical Course Director), </a:t>
            </a:r>
            <a:r>
              <a:rPr lang="en-US" sz="5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Path to becoming a successful preceptor</a:t>
            </a:r>
            <a:r>
              <a:rPr lang="en-US" sz="5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Symposium conducted at the Mountain Area Health Education Center, Asheville, NC.  </a:t>
            </a:r>
          </a:p>
          <a:p>
            <a:pPr marL="457200" indent="-457200" fontAlgn="base">
              <a:lnSpc>
                <a:spcPct val="170000"/>
              </a:lnSpc>
              <a:spcBef>
                <a:spcPts val="0"/>
              </a:spcBef>
              <a:buNone/>
            </a:pPr>
            <a:r>
              <a:rPr lang="en-US" sz="5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Lazarus, J. (2016). Precepting 101: Teaching strategies and tips for success for preceptors.</a:t>
            </a:r>
            <a:r>
              <a:rPr lang="en-US" sz="5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Journal of Midwifery &amp; Women’s Health, 61</a:t>
            </a:r>
            <a:r>
              <a:rPr lang="en-US" sz="5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S11-S21. </a:t>
            </a:r>
            <a:r>
              <a:rPr lang="en-US" sz="5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doi</a:t>
            </a:r>
            <a:r>
              <a:rPr lang="en-US" sz="5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10.1111/jmwh.12520 </a:t>
            </a:r>
          </a:p>
          <a:p>
            <a:pPr marL="457200" indent="-457200" fontAlgn="base">
              <a:lnSpc>
                <a:spcPct val="170000"/>
              </a:lnSpc>
              <a:spcBef>
                <a:spcPts val="0"/>
              </a:spcBef>
              <a:buNone/>
            </a:pPr>
            <a:endParaRPr lang="en-US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0968" y="6354205"/>
            <a:ext cx="2400000" cy="4444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66" y="6324016"/>
            <a:ext cx="1278763" cy="468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935167"/>
      </p:ext>
    </p:extLst>
  </p:cSld>
  <p:clrMapOvr>
    <a:masterClrMapping/>
  </p:clrMapOvr>
  <p:transition spd="slow" advTm="5000">
    <p:pull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/>
          </p:cNvSpPr>
          <p:nvPr/>
        </p:nvSpPr>
        <p:spPr>
          <a:xfrm>
            <a:off x="-1" y="6272566"/>
            <a:ext cx="9144000" cy="597923"/>
          </a:xfrm>
          <a:prstGeom prst="rect">
            <a:avLst/>
          </a:prstGeom>
          <a:solidFill>
            <a:srgbClr val="592D7F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                                   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3999" cy="1417638"/>
          </a:xfrm>
          <a:prstGeom prst="rect">
            <a:avLst/>
          </a:prstGeom>
          <a:gradFill>
            <a:gsLst>
              <a:gs pos="100000">
                <a:srgbClr val="502D7F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References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475801"/>
            <a:ext cx="9143999" cy="4725162"/>
          </a:xfrm>
        </p:spPr>
        <p:txBody>
          <a:bodyPr>
            <a:normAutofit fontScale="25000" lnSpcReduction="20000"/>
          </a:bodyPr>
          <a:lstStyle/>
          <a:p>
            <a:pPr marL="457200" indent="-457200" fontAlgn="base">
              <a:lnSpc>
                <a:spcPct val="170000"/>
              </a:lnSpc>
              <a:spcBef>
                <a:spcPts val="0"/>
              </a:spcBef>
              <a:buNone/>
            </a:pPr>
            <a:r>
              <a:rPr lang="en-US" sz="5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Mårtensson</a:t>
            </a:r>
            <a:r>
              <a:rPr lang="en-US" sz="5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G., Löfmark, A., Mamhidir, A., &amp; Skytt, B. (2016). Preceptors’ reflections on their educational role before and after a preceptor preparation course: A prospective quality study. </a:t>
            </a:r>
            <a:r>
              <a:rPr lang="en-US" sz="5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Nurse Education in Practice, 19</a:t>
            </a:r>
            <a:r>
              <a:rPr lang="en-US" sz="5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1-6. doi: 10.1016/j.nepr.2016.03.011 </a:t>
            </a:r>
          </a:p>
          <a:p>
            <a:pPr marL="457200" indent="-457200" fontAlgn="base">
              <a:lnSpc>
                <a:spcPct val="170000"/>
              </a:lnSpc>
              <a:spcBef>
                <a:spcPts val="0"/>
              </a:spcBef>
              <a:buNone/>
            </a:pPr>
            <a:r>
              <a:rPr lang="en-US" sz="5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North Carolina Board of Nursing. (2018). </a:t>
            </a:r>
            <a:r>
              <a:rPr lang="en-US" sz="5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Suggestion for utilization of preceptors in approved nursing education programs.</a:t>
            </a:r>
            <a:r>
              <a:rPr lang="en-US" sz="5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Retrieved from https://www.ncbon.com/education-resources-for-program-directors-suggestion-for-utilization-of-preceptors </a:t>
            </a:r>
          </a:p>
          <a:p>
            <a:pPr marL="457200" indent="-457200" fontAlgn="base">
              <a:lnSpc>
                <a:spcPct val="170000"/>
              </a:lnSpc>
              <a:spcBef>
                <a:spcPts val="0"/>
              </a:spcBef>
              <a:buNone/>
            </a:pPr>
            <a:r>
              <a:rPr lang="en-US" sz="5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Ulrich, I. (2018, October). Making the uncomfortable comfortable: Dealing with a difficult learner. In S. Whitlock (Medical Course Director), </a:t>
            </a:r>
            <a:r>
              <a:rPr lang="en-US" sz="5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Path to becoming a successful preceptor</a:t>
            </a:r>
            <a:r>
              <a:rPr lang="en-US" sz="5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Symposium conducted at the Mountain Area Health Education Center, Asheville, NC.  </a:t>
            </a:r>
          </a:p>
          <a:p>
            <a:pPr marL="457200" indent="-457200" fontAlgn="base">
              <a:lnSpc>
                <a:spcPct val="170000"/>
              </a:lnSpc>
              <a:spcBef>
                <a:spcPts val="0"/>
              </a:spcBef>
              <a:buNone/>
            </a:pPr>
            <a:r>
              <a:rPr lang="en-US" sz="5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Ward, A., &amp; McComb, S. (2017). Precepting: A literature review. </a:t>
            </a:r>
            <a:r>
              <a:rPr lang="en-US" sz="5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Journal of Professional Nursing, 33</a:t>
            </a:r>
            <a:r>
              <a:rPr lang="en-US" sz="5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(5), 314-325. doi: 10.1016/j.profnurs.2017.07.007 </a:t>
            </a:r>
          </a:p>
          <a:p>
            <a:pPr marL="457200" indent="-457200" fontAlgn="base">
              <a:lnSpc>
                <a:spcPct val="170000"/>
              </a:lnSpc>
              <a:spcBef>
                <a:spcPts val="0"/>
              </a:spcBef>
              <a:buNone/>
            </a:pPr>
            <a:r>
              <a:rPr lang="en-US" sz="5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Windey, M., Lawrence, C., Guthrie, K., Weeks, D., Sullo, E., &amp; Chapa, D. W. (2015). A systematic review on interventions supporting preceptor development. </a:t>
            </a:r>
            <a:r>
              <a:rPr lang="en-US" sz="5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Journal for Nurses in Professional Development, 31</a:t>
            </a:r>
            <a:r>
              <a:rPr lang="en-US" sz="5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(6), 312-323. doi: 10.1097/NND.0000000000000195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0968" y="6354205"/>
            <a:ext cx="2400000" cy="4444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66" y="6324016"/>
            <a:ext cx="1278763" cy="468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071163"/>
      </p:ext>
    </p:extLst>
  </p:cSld>
  <p:clrMapOvr>
    <a:masterClrMapping/>
  </p:clrMapOvr>
  <p:transition spd="slow" advTm="5000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/>
          </p:cNvSpPr>
          <p:nvPr/>
        </p:nvSpPr>
        <p:spPr>
          <a:xfrm>
            <a:off x="0" y="6272566"/>
            <a:ext cx="9144000" cy="597923"/>
          </a:xfrm>
          <a:prstGeom prst="rect">
            <a:avLst/>
          </a:prstGeom>
          <a:solidFill>
            <a:srgbClr val="592D7F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                                   </a:t>
            </a: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0" y="1831645"/>
            <a:ext cx="9144000" cy="1470025"/>
          </a:xfrm>
        </p:spPr>
        <p:txBody>
          <a:bodyPr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Preceptor Orientation: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Objective One </a:t>
            </a:r>
          </a:p>
        </p:txBody>
      </p:sp>
      <p:sp>
        <p:nvSpPr>
          <p:cNvPr id="10" name="Subtitle 9"/>
          <p:cNvSpPr>
            <a:spLocks noGrp="1"/>
          </p:cNvSpPr>
          <p:nvPr>
            <p:ph type="subTitle" idx="1"/>
          </p:nvPr>
        </p:nvSpPr>
        <p:spPr>
          <a:xfrm>
            <a:off x="90535" y="3929216"/>
            <a:ext cx="8881449" cy="570365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Describe the role of the preceptor in facilitating the graduate student’s development, implementation, and evaluation of learning experiences as well as the socialization to the faculty role. 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3999" cy="1417638"/>
          </a:xfrm>
          <a:prstGeom prst="rect">
            <a:avLst/>
          </a:prstGeom>
          <a:gradFill>
            <a:gsLst>
              <a:gs pos="100000">
                <a:srgbClr val="502D7F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2629" y="169865"/>
            <a:ext cx="3078747" cy="112176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4705" y="6354205"/>
            <a:ext cx="2400000" cy="444445"/>
          </a:xfrm>
          <a:prstGeom prst="rect">
            <a:avLst/>
          </a:prstGeom>
        </p:spPr>
      </p:pic>
      <p:pic>
        <p:nvPicPr>
          <p:cNvPr id="2" name="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37141" y="1211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785791"/>
      </p:ext>
    </p:extLst>
  </p:cSld>
  <p:clrMapOvr>
    <a:masterClrMapping/>
  </p:clrMapOvr>
  <p:transition spd="slow" advTm="1671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/>
          </p:cNvSpPr>
          <p:nvPr/>
        </p:nvSpPr>
        <p:spPr>
          <a:xfrm>
            <a:off x="0" y="6272566"/>
            <a:ext cx="9144000" cy="597923"/>
          </a:xfrm>
          <a:prstGeom prst="rect">
            <a:avLst/>
          </a:prstGeom>
          <a:solidFill>
            <a:srgbClr val="592D7F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                                 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3999" cy="1417638"/>
          </a:xfrm>
          <a:prstGeom prst="rect">
            <a:avLst/>
          </a:prstGeom>
          <a:gradFill>
            <a:gsLst>
              <a:gs pos="100000">
                <a:srgbClr val="502D7F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Precepting: What is it?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Aft>
                <a:spcPts val="1200"/>
              </a:spcAft>
            </a:pPr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Teaching-learning approach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Assigned, short-term, one-to-one relationship 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Professional role model supporting role socialization 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Link between academic training and practice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Supports the transition into the faculty role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Distinct from mentorship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6054213" y="6410264"/>
            <a:ext cx="32413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(Lazarus, 2016; Ward &amp; McComb, 2017)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66" y="6324016"/>
            <a:ext cx="1278763" cy="468157"/>
          </a:xfrm>
          <a:prstGeom prst="rect">
            <a:avLst/>
          </a:prstGeom>
        </p:spPr>
      </p:pic>
      <p:pic>
        <p:nvPicPr>
          <p:cNvPr id="5" name="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13681" y="992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662305"/>
      </p:ext>
    </p:extLst>
  </p:cSld>
  <p:clrMapOvr>
    <a:masterClrMapping/>
  </p:clrMapOvr>
  <p:transition spd="slow" advTm="5347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4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/>
          </p:cNvSpPr>
          <p:nvPr/>
        </p:nvSpPr>
        <p:spPr>
          <a:xfrm>
            <a:off x="0" y="6272566"/>
            <a:ext cx="9144000" cy="597923"/>
          </a:xfrm>
          <a:prstGeom prst="rect">
            <a:avLst/>
          </a:prstGeom>
          <a:solidFill>
            <a:srgbClr val="592D7F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                                 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3999" cy="1417638"/>
          </a:xfrm>
          <a:prstGeom prst="rect">
            <a:avLst/>
          </a:prstGeom>
          <a:gradFill>
            <a:gsLst>
              <a:gs pos="100000">
                <a:srgbClr val="502D7F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Graduate Student Background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520" y="1591146"/>
            <a:ext cx="8686800" cy="4525963"/>
          </a:xfrm>
        </p:spPr>
        <p:txBody>
          <a:bodyPr>
            <a:noAutofit/>
          </a:bodyPr>
          <a:lstStyle/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Graduate students preparing for the faculty role and enrolled in: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NURS 6905, Nurse Education Role Practicum I </a:t>
            </a: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or</a:t>
            </a: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NURS 6908, Nurse Education Role Practicum II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9073" y="2489421"/>
            <a:ext cx="2336777" cy="187915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645244" y="6309917"/>
            <a:ext cx="2679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(D. Bond &amp; L. Mayne, personal communication, July 19, 2017)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66" y="6324016"/>
            <a:ext cx="1278763" cy="468157"/>
          </a:xfrm>
          <a:prstGeom prst="rect">
            <a:avLst/>
          </a:prstGeom>
        </p:spPr>
      </p:pic>
      <p:pic>
        <p:nvPicPr>
          <p:cNvPr id="5" name="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70749" y="992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495565"/>
      </p:ext>
    </p:extLst>
  </p:cSld>
  <p:clrMapOvr>
    <a:masterClrMapping/>
  </p:clrMapOvr>
  <p:transition spd="slow" advTm="2089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/>
          </p:cNvSpPr>
          <p:nvPr/>
        </p:nvSpPr>
        <p:spPr>
          <a:xfrm>
            <a:off x="0" y="6272566"/>
            <a:ext cx="9144000" cy="597923"/>
          </a:xfrm>
          <a:prstGeom prst="rect">
            <a:avLst/>
          </a:prstGeom>
          <a:solidFill>
            <a:srgbClr val="592D7F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                                   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3999" cy="1417638"/>
          </a:xfrm>
          <a:prstGeom prst="rect">
            <a:avLst/>
          </a:prstGeom>
          <a:gradFill>
            <a:gsLst>
              <a:gs pos="100000">
                <a:srgbClr val="502D7F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Graduate Student Background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966" y="1600200"/>
            <a:ext cx="8548834" cy="4525963"/>
          </a:xfrm>
        </p:spPr>
        <p:txBody>
          <a:bodyPr>
            <a:no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 graduate students have completed the following courses:</a:t>
            </a: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Curriculum Development in Nursing</a:t>
            </a: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Educational Concepts, Theories, and Strategies in Nursing</a:t>
            </a: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Evaluation in Nursing Education 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Some graduate students have teaching experience, others do not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6667365" y="6309917"/>
            <a:ext cx="2679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(D. Bond &amp; L. Mayne, personal communication, July 19, 2017)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66" y="6324016"/>
            <a:ext cx="1278763" cy="468157"/>
          </a:xfrm>
          <a:prstGeom prst="rect">
            <a:avLst/>
          </a:prstGeom>
        </p:spPr>
      </p:pic>
      <p:pic>
        <p:nvPicPr>
          <p:cNvPr id="4" name="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71160" y="992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364306"/>
      </p:ext>
    </p:extLst>
  </p:cSld>
  <p:clrMapOvr>
    <a:masterClrMapping/>
  </p:clrMapOvr>
  <p:transition spd="slow" advTm="3461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East Carolina Universit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FC2FF6E4-14C1-2F44-A35D-0B2A303A4271}" vid="{DB42BA02-22F5-3D41-A9B0-84104F502E8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TM03457464[[fn=Dividend]]</Template>
  <TotalTime>1580</TotalTime>
  <Words>2487</Words>
  <Application>Microsoft Macintosh PowerPoint</Application>
  <PresentationFormat>On-screen Show (4:3)</PresentationFormat>
  <Paragraphs>488</Paragraphs>
  <Slides>54</Slides>
  <Notes>54</Notes>
  <HiddenSlides>0</HiddenSlides>
  <MMClips>51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54</vt:i4>
      </vt:variant>
    </vt:vector>
  </HeadingPairs>
  <TitlesOfParts>
    <vt:vector size="60" baseType="lpstr">
      <vt:lpstr>Arial</vt:lpstr>
      <vt:lpstr>Calibri</vt:lpstr>
      <vt:lpstr>Times New Roman</vt:lpstr>
      <vt:lpstr>East Carolina University</vt:lpstr>
      <vt:lpstr>Microsoft Word Document</vt:lpstr>
      <vt:lpstr>Document</vt:lpstr>
      <vt:lpstr>Preceptor Orientation: Nursing Education Role Practicum I &amp; II  </vt:lpstr>
      <vt:lpstr>Welcome! </vt:lpstr>
      <vt:lpstr>Background</vt:lpstr>
      <vt:lpstr>Background &amp; Key Points</vt:lpstr>
      <vt:lpstr>Objectives</vt:lpstr>
      <vt:lpstr>Preceptor Orientation: Objective One </vt:lpstr>
      <vt:lpstr>Precepting: What is it?</vt:lpstr>
      <vt:lpstr>Graduate Student Background</vt:lpstr>
      <vt:lpstr>Graduate Student Background</vt:lpstr>
      <vt:lpstr>Preceptor Role </vt:lpstr>
      <vt:lpstr>Preceptor Role</vt:lpstr>
      <vt:lpstr>Orienting the Graduate Student</vt:lpstr>
      <vt:lpstr>Orienting the Graduate Student</vt:lpstr>
      <vt:lpstr>Facilitate Learning</vt:lpstr>
      <vt:lpstr>Feedback Tips</vt:lpstr>
      <vt:lpstr>Feedback Tips</vt:lpstr>
      <vt:lpstr>Seek Feedback from Graduate Student </vt:lpstr>
      <vt:lpstr>Self-Reflection on Precepting</vt:lpstr>
      <vt:lpstr>Checkpoint Question</vt:lpstr>
      <vt:lpstr>Checkpoint Question</vt:lpstr>
      <vt:lpstr>Preceptor Orientation: Objective Two </vt:lpstr>
      <vt:lpstr>The Practicum Experiences  </vt:lpstr>
      <vt:lpstr>The Practicum Experiences  </vt:lpstr>
      <vt:lpstr>Nurse Education Role Practicum I</vt:lpstr>
      <vt:lpstr>Classroom Teaching Sessions</vt:lpstr>
      <vt:lpstr>Classroom Teaching Sessions</vt:lpstr>
      <vt:lpstr>Classroom Teaching Sessions</vt:lpstr>
      <vt:lpstr>Clinical Teaching Sessions</vt:lpstr>
      <vt:lpstr>Additional Learning Experiences</vt:lpstr>
      <vt:lpstr>Additional Learning Experiences</vt:lpstr>
      <vt:lpstr>Nurse Education Role Practicum II</vt:lpstr>
      <vt:lpstr>Tips for Starting the Semester</vt:lpstr>
      <vt:lpstr>Tips for Starting the Semester</vt:lpstr>
      <vt:lpstr>Checkpoint Question</vt:lpstr>
      <vt:lpstr>Checkpoint Question</vt:lpstr>
      <vt:lpstr>Preceptor Orientation: Objective Three</vt:lpstr>
      <vt:lpstr>Facilitators of the Preceptor Role</vt:lpstr>
      <vt:lpstr>Facilitators of the Preceptor Role</vt:lpstr>
      <vt:lpstr>Facilitators of the Preceptor Role</vt:lpstr>
      <vt:lpstr>Barriers to the Preceptor Role </vt:lpstr>
      <vt:lpstr>Managing Difficult Learners Through Prevention </vt:lpstr>
      <vt:lpstr>Managing Difficult Learners Through Prevention </vt:lpstr>
      <vt:lpstr>ECU Nursing Education Faculty</vt:lpstr>
      <vt:lpstr>ECU Nursing Education Faculty</vt:lpstr>
      <vt:lpstr>ECU Nursing Education Faculty</vt:lpstr>
      <vt:lpstr>Practicum Resources </vt:lpstr>
      <vt:lpstr>Practicum Resources </vt:lpstr>
      <vt:lpstr>Practicum Resources </vt:lpstr>
      <vt:lpstr>Practicum Resources </vt:lpstr>
      <vt:lpstr>Practicum Resources </vt:lpstr>
      <vt:lpstr>Summary &amp; Key Points</vt:lpstr>
      <vt:lpstr>PowerPoint Presentation</vt:lpstr>
      <vt:lpstr>References </vt:lpstr>
      <vt:lpstr>References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Beane, Jeremy</dc:creator>
  <cp:lastModifiedBy>Baldwin, Charles Nikos</cp:lastModifiedBy>
  <cp:revision>240</cp:revision>
  <cp:lastPrinted>2018-12-14T12:21:47Z</cp:lastPrinted>
  <dcterms:created xsi:type="dcterms:W3CDTF">2017-09-21T17:49:04Z</dcterms:created>
  <dcterms:modified xsi:type="dcterms:W3CDTF">2019-01-17T16:11:33Z</dcterms:modified>
</cp:coreProperties>
</file>