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92" r:id="rId6"/>
    <p:sldId id="261" r:id="rId7"/>
    <p:sldId id="264" r:id="rId8"/>
    <p:sldId id="265" r:id="rId9"/>
    <p:sldId id="289" r:id="rId10"/>
    <p:sldId id="281" r:id="rId11"/>
    <p:sldId id="286" r:id="rId12"/>
    <p:sldId id="290" r:id="rId13"/>
    <p:sldId id="283" r:id="rId14"/>
    <p:sldId id="291" r:id="rId15"/>
    <p:sldId id="267" r:id="rId16"/>
    <p:sldId id="268" r:id="rId17"/>
    <p:sldId id="269" r:id="rId18"/>
    <p:sldId id="270" r:id="rId19"/>
    <p:sldId id="271" r:id="rId20"/>
    <p:sldId id="272" r:id="rId21"/>
    <p:sldId id="273" r:id="rId22"/>
    <p:sldId id="274" r:id="rId23"/>
    <p:sldId id="276" r:id="rId24"/>
    <p:sldId id="277" r:id="rId25"/>
    <p:sldId id="278" r:id="rId26"/>
    <p:sldId id="285" r:id="rId27"/>
    <p:sldId id="288" r:id="rId28"/>
    <p:sldId id="279" r:id="rId29"/>
    <p:sldId id="280"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7" autoAdjust="0"/>
    <p:restoredTop sz="94660"/>
  </p:normalViewPr>
  <p:slideViewPr>
    <p:cSldViewPr snapToGrid="0" snapToObjects="1">
      <p:cViewPr varScale="1">
        <p:scale>
          <a:sx n="118" d="100"/>
          <a:sy n="118" d="100"/>
        </p:scale>
        <p:origin x="1236" y="10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93" d="100"/>
          <a:sy n="93" d="100"/>
        </p:scale>
        <p:origin x="28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3F372-5A25-4646-8840-F7BF15D2B108}"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A4B7D-0208-4B11-A2A1-CEAE7FC76B65}" type="slidenum">
              <a:rPr lang="en-US" smtClean="0"/>
              <a:t>‹#›</a:t>
            </a:fld>
            <a:endParaRPr lang="en-US"/>
          </a:p>
        </p:txBody>
      </p:sp>
    </p:spTree>
    <p:extLst>
      <p:ext uri="{BB962C8B-B14F-4D97-AF65-F5344CB8AC3E}">
        <p14:creationId xmlns:p14="http://schemas.microsoft.com/office/powerpoint/2010/main" val="31275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occur during the scheduled DNP Intensives Week in June 2020.</a:t>
            </a:r>
          </a:p>
        </p:txBody>
      </p:sp>
      <p:sp>
        <p:nvSpPr>
          <p:cNvPr id="4" name="Slide Number Placeholder 3"/>
          <p:cNvSpPr>
            <a:spLocks noGrp="1"/>
          </p:cNvSpPr>
          <p:nvPr>
            <p:ph type="sldNum" sz="quarter" idx="5"/>
          </p:nvPr>
        </p:nvSpPr>
        <p:spPr/>
        <p:txBody>
          <a:bodyPr/>
          <a:lstStyle/>
          <a:p>
            <a:fld id="{929A4B7D-0208-4B11-A2A1-CEAE7FC76B65}" type="slidenum">
              <a:rPr lang="en-US" smtClean="0"/>
              <a:t>17</a:t>
            </a:fld>
            <a:endParaRPr lang="en-US"/>
          </a:p>
        </p:txBody>
      </p:sp>
    </p:spTree>
    <p:extLst>
      <p:ext uri="{BB962C8B-B14F-4D97-AF65-F5344CB8AC3E}">
        <p14:creationId xmlns:p14="http://schemas.microsoft.com/office/powerpoint/2010/main" val="45764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D17AEA-A744-2B47-B0E2-89EF05715C0F}"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573830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17AEA-A744-2B47-B0E2-89EF05715C0F}"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252267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17AEA-A744-2B47-B0E2-89EF05715C0F}"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225452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D17AEA-A744-2B47-B0E2-89EF05715C0F}"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123909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D17AEA-A744-2B47-B0E2-89EF05715C0F}"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60067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D17AEA-A744-2B47-B0E2-89EF05715C0F}"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312948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D17AEA-A744-2B47-B0E2-89EF05715C0F}"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393227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D17AEA-A744-2B47-B0E2-89EF05715C0F}"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164986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17AEA-A744-2B47-B0E2-89EF05715C0F}"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366591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17AEA-A744-2B47-B0E2-89EF05715C0F}"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361356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17AEA-A744-2B47-B0E2-89EF05715C0F}"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0D206-0822-B046-982C-D6E8296126D1}" type="slidenum">
              <a:rPr lang="en-US" smtClean="0"/>
              <a:t>‹#›</a:t>
            </a:fld>
            <a:endParaRPr lang="en-US"/>
          </a:p>
        </p:txBody>
      </p:sp>
    </p:spTree>
    <p:extLst>
      <p:ext uri="{BB962C8B-B14F-4D97-AF65-F5344CB8AC3E}">
        <p14:creationId xmlns:p14="http://schemas.microsoft.com/office/powerpoint/2010/main" val="62450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D17AEA-A744-2B47-B0E2-89EF05715C0F}" type="datetimeFigureOut">
              <a:rPr lang="en-US" smtClean="0"/>
              <a:t>1/14/2020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E0D206-0822-B046-982C-D6E8296126D1}" type="slidenum">
              <a:rPr lang="en-US" smtClean="0"/>
              <a:t>‹#›</a:t>
            </a:fld>
            <a:endParaRPr lang="en-US"/>
          </a:p>
        </p:txBody>
      </p:sp>
    </p:spTree>
    <p:extLst>
      <p:ext uri="{BB962C8B-B14F-4D97-AF65-F5344CB8AC3E}">
        <p14:creationId xmlns:p14="http://schemas.microsoft.com/office/powerpoint/2010/main" val="99266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ppes.cms.hhs.gov/#/"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bhw.hrsa.gov/provider-recruitment/health-workforce-connecto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hw.hrsa.gov/provider-recruitment/health-workforce-connector" TargetMode="External"/><Relationship Id="rId2" Type="http://schemas.openxmlformats.org/officeDocument/2006/relationships/hyperlink" Target="https://nppes.cms.hhs.gov/"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zoom.us/rec/share/wZVEHerexz9IeonEsHjxQLYkFZ_fX6a80HNM_PcIn07mnEN3urSywz0dQo99oAx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asternahec.net/courses-and-events/55538/rural-health-symposium"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rede.ecu.edu/engagement/purple-and-golden-bus-tou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nursing.ecu.edu/ruralscholar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bhw.hrsa.gov/fundingopportunities/?id=91bf42a6-ace9-4e8c-af6e-7ed44045924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ursing.ecu.edu/ruralscholar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ppes.cms.hhs.gov/"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bhw.hrsa.gov/provider-recruitment/health-workforce-connecto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ppes.cms.hhs.gov/#/"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bhw.hrsa.gov/provider-recruitment/health-workforce-connecto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hw.hrsa.gov/provider-recruitment/health-workforce-connector" TargetMode="External"/><Relationship Id="rId2" Type="http://schemas.openxmlformats.org/officeDocument/2006/relationships/hyperlink" Target="https://nppes.cms.hhs.gov/"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ONPPT_Template2017 1.jpg"/>
          <p:cNvPicPr>
            <a:picLocks noChangeAspect="1"/>
          </p:cNvPicPr>
          <p:nvPr/>
        </p:nvPicPr>
        <p:blipFill rotWithShape="1">
          <a:blip r:embed="rId2">
            <a:extLst>
              <a:ext uri="{28A0092B-C50C-407E-A947-70E740481C1C}">
                <a14:useLocalDpi xmlns:a14="http://schemas.microsoft.com/office/drawing/2010/main" val="0"/>
              </a:ext>
            </a:extLst>
          </a:blip>
          <a:srcRect l="3433" t="9091" r="5658"/>
          <a:stretch/>
        </p:blipFill>
        <p:spPr>
          <a:xfrm>
            <a:off x="20" y="10"/>
            <a:ext cx="9143980" cy="5143490"/>
          </a:xfrm>
          <a:prstGeom prst="rect">
            <a:avLst/>
          </a:prstGeom>
        </p:spPr>
      </p:pic>
      <p:sp>
        <p:nvSpPr>
          <p:cNvPr id="9" name="Rectangle 8">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3188616"/>
            <a:ext cx="9141618" cy="1557996"/>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404025D-B4D0-492C-8355-78DE4AC1C162}"/>
              </a:ext>
            </a:extLst>
          </p:cNvPr>
          <p:cNvSpPr>
            <a:spLocks noGrp="1"/>
          </p:cNvSpPr>
          <p:nvPr>
            <p:ph type="ctrTitle"/>
          </p:nvPr>
        </p:nvSpPr>
        <p:spPr>
          <a:xfrm>
            <a:off x="473016" y="3253142"/>
            <a:ext cx="8188542" cy="995535"/>
          </a:xfrm>
        </p:spPr>
        <p:txBody>
          <a:bodyPr>
            <a:normAutofit/>
          </a:bodyPr>
          <a:lstStyle/>
          <a:p>
            <a:r>
              <a:rPr lang="en-US" dirty="0"/>
              <a:t>APRN RURAL Scholars Program</a:t>
            </a:r>
          </a:p>
        </p:txBody>
      </p:sp>
      <p:sp>
        <p:nvSpPr>
          <p:cNvPr id="4" name="Subtitle 3">
            <a:extLst>
              <a:ext uri="{FF2B5EF4-FFF2-40B4-BE49-F238E27FC236}">
                <a16:creationId xmlns:a16="http://schemas.microsoft.com/office/drawing/2014/main" id="{525C9AD8-B433-4B15-BEF5-C4EFB18B34D6}"/>
              </a:ext>
            </a:extLst>
          </p:cNvPr>
          <p:cNvSpPr>
            <a:spLocks noGrp="1"/>
          </p:cNvSpPr>
          <p:nvPr>
            <p:ph type="subTitle" idx="1"/>
          </p:nvPr>
        </p:nvSpPr>
        <p:spPr>
          <a:xfrm>
            <a:off x="473016" y="4313202"/>
            <a:ext cx="8188542" cy="351666"/>
          </a:xfrm>
        </p:spPr>
        <p:txBody>
          <a:bodyPr>
            <a:normAutofit fontScale="62500" lnSpcReduction="20000"/>
          </a:bodyPr>
          <a:lstStyle/>
          <a:p>
            <a:r>
              <a:rPr lang="en-US" dirty="0">
                <a:solidFill>
                  <a:schemeClr val="tx1">
                    <a:lumMod val="65000"/>
                    <a:lumOff val="35000"/>
                  </a:schemeClr>
                </a:solidFill>
              </a:rPr>
              <a:t>January 13, 2020</a:t>
            </a:r>
          </a:p>
        </p:txBody>
      </p:sp>
      <p:cxnSp>
        <p:nvCxnSpPr>
          <p:cNvPr id="11" name="Straight Connector 10">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3095124"/>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836695"/>
            <a:ext cx="9141618"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866576"/>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Plan of Study - CNS</a:t>
            </a:r>
          </a:p>
        </p:txBody>
      </p:sp>
      <p:graphicFrame>
        <p:nvGraphicFramePr>
          <p:cNvPr id="5" name="Content Placeholder 4">
            <a:extLst>
              <a:ext uri="{FF2B5EF4-FFF2-40B4-BE49-F238E27FC236}">
                <a16:creationId xmlns:a16="http://schemas.microsoft.com/office/drawing/2014/main" id="{239E5096-A228-42CE-A827-D0E0D1AD8C77}"/>
              </a:ext>
            </a:extLst>
          </p:cNvPr>
          <p:cNvGraphicFramePr>
            <a:graphicFrameLocks noGrp="1"/>
          </p:cNvGraphicFramePr>
          <p:nvPr>
            <p:ph idx="1"/>
            <p:extLst>
              <p:ext uri="{D42A27DB-BD31-4B8C-83A1-F6EECF244321}">
                <p14:modId xmlns:p14="http://schemas.microsoft.com/office/powerpoint/2010/main" val="3825850769"/>
              </p:ext>
            </p:extLst>
          </p:nvPr>
        </p:nvGraphicFramePr>
        <p:xfrm>
          <a:off x="457200" y="1739106"/>
          <a:ext cx="8229600" cy="2316163"/>
        </p:xfrm>
        <a:graphic>
          <a:graphicData uri="http://schemas.openxmlformats.org/drawingml/2006/table">
            <a:tbl>
              <a:tblPr firstRow="1" firstCol="1" bandRow="1">
                <a:tableStyleId>{C4B1156A-380E-4F78-BDF5-A606A8083BF9}</a:tableStyleId>
              </a:tblPr>
              <a:tblGrid>
                <a:gridCol w="2325685">
                  <a:extLst>
                    <a:ext uri="{9D8B030D-6E8A-4147-A177-3AD203B41FA5}">
                      <a16:colId xmlns:a16="http://schemas.microsoft.com/office/drawing/2014/main" val="1418739431"/>
                    </a:ext>
                  </a:extLst>
                </a:gridCol>
                <a:gridCol w="2880360">
                  <a:extLst>
                    <a:ext uri="{9D8B030D-6E8A-4147-A177-3AD203B41FA5}">
                      <a16:colId xmlns:a16="http://schemas.microsoft.com/office/drawing/2014/main" val="1411579940"/>
                    </a:ext>
                  </a:extLst>
                </a:gridCol>
                <a:gridCol w="3023555">
                  <a:extLst>
                    <a:ext uri="{9D8B030D-6E8A-4147-A177-3AD203B41FA5}">
                      <a16:colId xmlns:a16="http://schemas.microsoft.com/office/drawing/2014/main" val="430868215"/>
                    </a:ext>
                  </a:extLst>
                </a:gridCol>
              </a:tblGrid>
              <a:tr h="0">
                <a:tc>
                  <a:txBody>
                    <a:bodyPr/>
                    <a:lstStyle/>
                    <a:p>
                      <a:pPr marL="0" marR="0" algn="ctr">
                        <a:lnSpc>
                          <a:spcPct val="107000"/>
                        </a:lnSpc>
                        <a:spcBef>
                          <a:spcPts val="0"/>
                        </a:spcBef>
                        <a:spcAft>
                          <a:spcPts val="0"/>
                        </a:spcAft>
                      </a:pPr>
                      <a:r>
                        <a:rPr lang="en-US" sz="1100">
                          <a:effectLst/>
                        </a:rPr>
                        <a:t>SUMMER SESSION YEAR: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FALL SEMESTER </a:t>
                      </a:r>
                    </a:p>
                    <a:p>
                      <a:pPr marL="0" marR="0" algn="ctr">
                        <a:lnSpc>
                          <a:spcPct val="107000"/>
                        </a:lnSpc>
                        <a:spcBef>
                          <a:spcPts val="0"/>
                        </a:spcBef>
                        <a:spcAft>
                          <a:spcPts val="0"/>
                        </a:spcAft>
                      </a:pPr>
                      <a:r>
                        <a:rPr lang="en-US" sz="1100">
                          <a:effectLst/>
                        </a:rPr>
                        <a:t>YEAR: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SPRING SEMESTER </a:t>
                      </a:r>
                    </a:p>
                    <a:p>
                      <a:pPr marL="0" marR="0" algn="ctr">
                        <a:lnSpc>
                          <a:spcPct val="107000"/>
                        </a:lnSpc>
                        <a:spcBef>
                          <a:spcPts val="0"/>
                        </a:spcBef>
                        <a:spcAft>
                          <a:spcPts val="0"/>
                        </a:spcAft>
                      </a:pPr>
                      <a:r>
                        <a:rPr lang="en-US" sz="1100">
                          <a:effectLst/>
                        </a:rPr>
                        <a:t>YEAR: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492194"/>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b="0" dirty="0">
                          <a:effectLst/>
                        </a:rPr>
                        <a:t>One-day on campus intensive (during DNP Intensives week – June 12, 2020)</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Record presentation about a rural health primary care topic</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Community Assessment assignment</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b="0" dirty="0">
                          <a:effectLst/>
                        </a:rPr>
                        <a:t>Assignments due before the end of Summer Session 11-weeks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MPH 6036</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Apply for </a:t>
                      </a:r>
                      <a:r>
                        <a:rPr lang="en-US" sz="1100" u="sng" dirty="0">
                          <a:effectLst/>
                          <a:hlinkClick r:id="rId3"/>
                        </a:rPr>
                        <a:t>an NPI number</a:t>
                      </a:r>
                      <a:r>
                        <a:rPr lang="en-US" sz="1100" dirty="0">
                          <a:effectLst/>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Create an account in the </a:t>
                      </a:r>
                      <a:r>
                        <a:rPr lang="en-US" sz="1100" u="sng" dirty="0">
                          <a:effectLst/>
                          <a:hlinkClick r:id="rId4"/>
                        </a:rPr>
                        <a:t>HRSA Health Workforce Connector</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rPr>
                        <a:t>Discuss which CNS professional meeting you will attend with Dr. Urton</a:t>
                      </a:r>
                    </a:p>
                    <a:p>
                      <a:pPr marL="228600" marR="0">
                        <a:lnSpc>
                          <a:spcPct val="107000"/>
                        </a:lnSpc>
                        <a:spcBef>
                          <a:spcPts val="0"/>
                        </a:spcBef>
                        <a:spcAft>
                          <a:spcPts val="0"/>
                        </a:spcAft>
                      </a:pPr>
                      <a:r>
                        <a:rPr lang="en-US" sz="1100" dirty="0">
                          <a:effectLst/>
                        </a:rPr>
                        <a:t> </a:t>
                      </a:r>
                    </a:p>
                    <a:p>
                      <a:pPr marL="22860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N 6962</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MPH 6036 (if not taken)</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Telepsychiatry webinar and one day shadowing experience at Brody School of Medicine</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EAHEC Rural Health Symposium (date TBD)</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Purple and Golden Bus Tour (3/2021)</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Discuss which CNS professional meeting you will attend with Dr. Urton (if not already done)</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5679416"/>
                  </a:ext>
                </a:extLst>
              </a:tr>
            </a:tbl>
          </a:graphicData>
        </a:graphic>
      </p:graphicFrame>
    </p:spTree>
    <p:extLst>
      <p:ext uri="{BB962C8B-B14F-4D97-AF65-F5344CB8AC3E}">
        <p14:creationId xmlns:p14="http://schemas.microsoft.com/office/powerpoint/2010/main" val="1808302211"/>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1D20-62C5-4768-8E51-BB470274FEC4}"/>
              </a:ext>
            </a:extLst>
          </p:cNvPr>
          <p:cNvSpPr>
            <a:spLocks noGrp="1"/>
          </p:cNvSpPr>
          <p:nvPr>
            <p:ph type="title"/>
          </p:nvPr>
        </p:nvSpPr>
        <p:spPr/>
        <p:txBody>
          <a:bodyPr/>
          <a:lstStyle/>
          <a:p>
            <a:r>
              <a:rPr lang="en-US" dirty="0"/>
              <a:t>Plan of Study - PMHNP</a:t>
            </a:r>
          </a:p>
        </p:txBody>
      </p:sp>
      <p:graphicFrame>
        <p:nvGraphicFramePr>
          <p:cNvPr id="3" name="Table 2">
            <a:extLst>
              <a:ext uri="{FF2B5EF4-FFF2-40B4-BE49-F238E27FC236}">
                <a16:creationId xmlns:a16="http://schemas.microsoft.com/office/drawing/2014/main" id="{F3D3EAF7-A6EE-4414-92B2-BC96B3B2EE65}"/>
              </a:ext>
            </a:extLst>
          </p:cNvPr>
          <p:cNvGraphicFramePr>
            <a:graphicFrameLocks noGrp="1"/>
          </p:cNvGraphicFramePr>
          <p:nvPr>
            <p:extLst>
              <p:ext uri="{D42A27DB-BD31-4B8C-83A1-F6EECF244321}">
                <p14:modId xmlns:p14="http://schemas.microsoft.com/office/powerpoint/2010/main" val="1724280438"/>
              </p:ext>
            </p:extLst>
          </p:nvPr>
        </p:nvGraphicFramePr>
        <p:xfrm>
          <a:off x="457200" y="1682749"/>
          <a:ext cx="8229600" cy="2674938"/>
        </p:xfrm>
        <a:graphic>
          <a:graphicData uri="http://schemas.openxmlformats.org/drawingml/2006/table">
            <a:tbl>
              <a:tblPr firstRow="1" firstCol="1" bandRow="1">
                <a:tableStyleId>{C4B1156A-380E-4F78-BDF5-A606A8083BF9}</a:tableStyleId>
              </a:tblPr>
              <a:tblGrid>
                <a:gridCol w="4114800">
                  <a:extLst>
                    <a:ext uri="{9D8B030D-6E8A-4147-A177-3AD203B41FA5}">
                      <a16:colId xmlns:a16="http://schemas.microsoft.com/office/drawing/2014/main" val="3691999978"/>
                    </a:ext>
                  </a:extLst>
                </a:gridCol>
                <a:gridCol w="4114800">
                  <a:extLst>
                    <a:ext uri="{9D8B030D-6E8A-4147-A177-3AD203B41FA5}">
                      <a16:colId xmlns:a16="http://schemas.microsoft.com/office/drawing/2014/main" val="1584863884"/>
                    </a:ext>
                  </a:extLst>
                </a:gridCol>
              </a:tblGrid>
              <a:tr h="165735">
                <a:tc>
                  <a:txBody>
                    <a:bodyPr/>
                    <a:lstStyle/>
                    <a:p>
                      <a:pPr marL="0" marR="0" algn="ctr">
                        <a:lnSpc>
                          <a:spcPct val="107000"/>
                        </a:lnSpc>
                        <a:spcBef>
                          <a:spcPts val="0"/>
                        </a:spcBef>
                        <a:spcAft>
                          <a:spcPts val="0"/>
                        </a:spcAft>
                      </a:pPr>
                      <a:r>
                        <a:rPr lang="en-US" sz="1100" dirty="0">
                          <a:effectLst/>
                        </a:rPr>
                        <a:t>SUMMER SESSION </a:t>
                      </a:r>
                    </a:p>
                    <a:p>
                      <a:pPr marL="0" marR="0" algn="ctr">
                        <a:lnSpc>
                          <a:spcPct val="107000"/>
                        </a:lnSpc>
                        <a:spcBef>
                          <a:spcPts val="0"/>
                        </a:spcBef>
                        <a:spcAft>
                          <a:spcPts val="0"/>
                        </a:spcAft>
                      </a:pPr>
                      <a:r>
                        <a:rPr lang="en-US" sz="1100" dirty="0">
                          <a:effectLst/>
                        </a:rPr>
                        <a:t>YEAR: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FALL SEMESTER </a:t>
                      </a:r>
                    </a:p>
                    <a:p>
                      <a:pPr marL="0" marR="0" algn="ctr">
                        <a:lnSpc>
                          <a:spcPct val="107000"/>
                        </a:lnSpc>
                        <a:spcBef>
                          <a:spcPts val="0"/>
                        </a:spcBef>
                        <a:spcAft>
                          <a:spcPts val="0"/>
                        </a:spcAft>
                      </a:pPr>
                      <a:r>
                        <a:rPr lang="en-US" sz="1100" dirty="0">
                          <a:effectLst/>
                        </a:rPr>
                        <a:t>YEAR: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190307"/>
                  </a:ext>
                </a:extLst>
              </a:tr>
              <a:tr h="1365250">
                <a:tc>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N 7510</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MPH 6036</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One-day on campus intensive (during DNP Intensives week – 6/12/2020)</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Record presentation about a rural health primary care topic</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Community Assessment assignment</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Assignments due before the end of Summer Session 11-weeks</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Apply for </a:t>
                      </a:r>
                      <a:r>
                        <a:rPr lang="en-US" sz="1100" b="0" u="sng" dirty="0">
                          <a:effectLst/>
                          <a:hlinkClick r:id="rId2"/>
                        </a:rPr>
                        <a:t>an NPI number</a:t>
                      </a:r>
                      <a:r>
                        <a:rPr lang="en-US" sz="1100" b="0" dirty="0">
                          <a:effectLst/>
                        </a:rPr>
                        <a:t>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Create an account in the </a:t>
                      </a:r>
                      <a:r>
                        <a:rPr lang="en-US" sz="1100" b="0" u="sng" dirty="0">
                          <a:effectLst/>
                          <a:hlinkClick r:id="rId3"/>
                        </a:rPr>
                        <a:t>HRSA Health Workforce Connector</a:t>
                      </a:r>
                      <a:endParaRPr lang="en-US" sz="1100" b="0" dirty="0">
                        <a:effectLst/>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Discuss which professional meeting you will attend with Dr. Reis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endParaRPr lang="en-US" sz="1100" b="0" dirty="0">
                        <a:effectLst/>
                      </a:endParaRPr>
                    </a:p>
                    <a:p>
                      <a:pPr marL="45720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N 7530</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MPH 6036 (if not already taken)</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Apply for </a:t>
                      </a:r>
                      <a:r>
                        <a:rPr lang="en-US" sz="1100" u="sng" dirty="0">
                          <a:effectLst/>
                          <a:hlinkClick r:id="rId2"/>
                        </a:rPr>
                        <a:t>an NPI number</a:t>
                      </a:r>
                      <a:r>
                        <a:rPr lang="en-US" sz="1100" dirty="0">
                          <a:effectLst/>
                        </a:rPr>
                        <a:t>  (if not already done)</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Create an account in the </a:t>
                      </a:r>
                      <a:r>
                        <a:rPr lang="en-US" sz="1100" u="sng" dirty="0">
                          <a:effectLst/>
                          <a:hlinkClick r:id="rId3"/>
                        </a:rPr>
                        <a:t>HRSA Health Workforce Connector</a:t>
                      </a:r>
                      <a:r>
                        <a:rPr lang="en-US" sz="1100" u="sng" dirty="0">
                          <a:effectLst/>
                        </a:rPr>
                        <a:t> </a:t>
                      </a:r>
                      <a:r>
                        <a:rPr lang="en-US" sz="1100" u="none" dirty="0">
                          <a:effectLst/>
                        </a:rPr>
                        <a:t>(if not already done)</a:t>
                      </a:r>
                      <a:endParaRPr lang="en-US" sz="1100" dirty="0">
                        <a:effectLst/>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Discuss which professional meeting you will attend with Dr. Reis (if not already done)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9520262"/>
                  </a:ext>
                </a:extLst>
              </a:tr>
            </a:tbl>
          </a:graphicData>
        </a:graphic>
      </p:graphicFrame>
    </p:spTree>
    <p:extLst>
      <p:ext uri="{BB962C8B-B14F-4D97-AF65-F5344CB8AC3E}">
        <p14:creationId xmlns:p14="http://schemas.microsoft.com/office/powerpoint/2010/main" val="220369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Primary Care Clinical Practicum</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92500"/>
          </a:bodyPr>
          <a:lstStyle/>
          <a:p>
            <a:r>
              <a:rPr lang="en-US" dirty="0"/>
              <a:t>NP, NM, PMHNP, and CNS students will be placed in Vidant Health rural clinics for 1-2 semesters. </a:t>
            </a:r>
          </a:p>
          <a:p>
            <a:r>
              <a:rPr lang="en-US" dirty="0"/>
              <a:t>Pre-and post-program surveys, documentation of clinical practicum experiences in Medatrax or other program-specific tracking platform, and clinical site and clinical preceptor evaluations will be collected and analyzed each semester. </a:t>
            </a:r>
          </a:p>
          <a:p>
            <a:endParaRPr lang="en-US" dirty="0"/>
          </a:p>
        </p:txBody>
      </p:sp>
    </p:spTree>
    <p:extLst>
      <p:ext uri="{BB962C8B-B14F-4D97-AF65-F5344CB8AC3E}">
        <p14:creationId xmlns:p14="http://schemas.microsoft.com/office/powerpoint/2010/main" val="3977281451"/>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noAutofit/>
          </a:bodyPr>
          <a:lstStyle/>
          <a:p>
            <a:r>
              <a:rPr lang="en-US" sz="3600" dirty="0"/>
              <a:t>MPH 6036 Fundamentals in Agromedicine</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77500" lnSpcReduction="20000"/>
          </a:bodyPr>
          <a:lstStyle/>
          <a:p>
            <a:r>
              <a:rPr lang="en-US" dirty="0"/>
              <a:t>This 3-semester hour course is designed to provide students with an understanding of the fundamentals health and public health issues affecting agricultural populations in the U.S. and North Carolina. Course activities include a field trip to a local farm to see firsthand the numerous safety hazards farmworkers encounter daily. A farm tour reflection paper, special risk populations in agriculture literature review paper, and final examination is required for the course. This course will be offered summer, fall, and spring semesters each year of the program.</a:t>
            </a:r>
          </a:p>
          <a:p>
            <a:endParaRPr lang="en-US" dirty="0"/>
          </a:p>
        </p:txBody>
      </p:sp>
    </p:spTree>
    <p:extLst>
      <p:ext uri="{BB962C8B-B14F-4D97-AF65-F5344CB8AC3E}">
        <p14:creationId xmlns:p14="http://schemas.microsoft.com/office/powerpoint/2010/main" val="1132753738"/>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Telehealth Experiences</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a:bodyPr>
          <a:lstStyle/>
          <a:p>
            <a:r>
              <a:rPr lang="en-US" dirty="0"/>
              <a:t>NP, NM, PMHNP, and CNS students will participate in one telehealth collaborative experience during the fall or spring semesters. Two instructional webinars, 90 minutes each will be required. The content learned will be applied in the Community Assessment Project. </a:t>
            </a:r>
          </a:p>
          <a:p>
            <a:endParaRPr lang="en-US" dirty="0"/>
          </a:p>
        </p:txBody>
      </p:sp>
    </p:spTree>
    <p:extLst>
      <p:ext uri="{BB962C8B-B14F-4D97-AF65-F5344CB8AC3E}">
        <p14:creationId xmlns:p14="http://schemas.microsoft.com/office/powerpoint/2010/main" val="3061856725"/>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Purple and Golden Bus Tour</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62500" lnSpcReduction="20000"/>
          </a:bodyPr>
          <a:lstStyle/>
          <a:p>
            <a:r>
              <a:rPr lang="en-US" dirty="0"/>
              <a:t>NP, NM, PMHNP, and CNS students will participate, for the first time, in the ECU Division of Research, Economic Development and Engagement Purple and Golden Bus Tour. This bus tour was designed to introduce faculty members with identified research plans to the culture, geography, heritage, economy, and assets of the communities of Eastern NC (ENC). Funding is proposed to expand this opportunity to APRN RURAL Scholars. Students (and preceptors as space and funding allows) will participate in this bus trip at least once during their program. The bus trip will be offered each year of the grant in spring semester. </a:t>
            </a:r>
            <a:r>
              <a:rPr lang="en-US" b="1" dirty="0"/>
              <a:t>The tentative date for 2021 is March during spring break. </a:t>
            </a:r>
            <a:r>
              <a:rPr lang="en-US" dirty="0"/>
              <a:t>Small-group debriefings, a reflection paper, and interviews with faculty participants about their research during the bus tour will be required.</a:t>
            </a:r>
          </a:p>
        </p:txBody>
      </p:sp>
    </p:spTree>
    <p:extLst>
      <p:ext uri="{BB962C8B-B14F-4D97-AF65-F5344CB8AC3E}">
        <p14:creationId xmlns:p14="http://schemas.microsoft.com/office/powerpoint/2010/main" val="3886722604"/>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EAHEC Rural Health Symposium</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70000" lnSpcReduction="20000"/>
          </a:bodyPr>
          <a:lstStyle/>
          <a:p>
            <a:r>
              <a:rPr lang="en-US" dirty="0"/>
              <a:t>The overall objectives of the symposium are: rural health priorities, building leadership capacity, promoting effective rural health initiatives in ENC, addressing common health challenges and health disparities related to the aging population, military and veterans’ health, mental health, oral health, school health, health literacy, and the impact of environmental health. The symposium also presents workforce strategies to increase the number of healthcare professionals in ENC. Students and preceptors will receive funding to attend this annual symposium. Assignments will include demonstration of how the content is applied to their clinical practicum experience. </a:t>
            </a:r>
            <a:r>
              <a:rPr lang="en-US" b="1" dirty="0"/>
              <a:t>The 2020 Symposium is February 26-28, 2020. </a:t>
            </a:r>
            <a:endParaRPr lang="en-US" dirty="0"/>
          </a:p>
        </p:txBody>
      </p:sp>
    </p:spTree>
    <p:extLst>
      <p:ext uri="{BB962C8B-B14F-4D97-AF65-F5344CB8AC3E}">
        <p14:creationId xmlns:p14="http://schemas.microsoft.com/office/powerpoint/2010/main" val="1887085345"/>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normAutofit fontScale="90000"/>
          </a:bodyPr>
          <a:lstStyle/>
          <a:p>
            <a:r>
              <a:rPr lang="en-US" sz="3600" dirty="0"/>
              <a:t>Standardized patient objective structured clinical examination (OSCE)</a:t>
            </a:r>
            <a:endParaRPr lang="en-US" dirty="0"/>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92500" lnSpcReduction="10000"/>
          </a:bodyPr>
          <a:lstStyle/>
          <a:p>
            <a:r>
              <a:rPr lang="en-US" dirty="0"/>
              <a:t>NP, NM, PMHNP, and CNS students will participate in a 2-hour OSCE case during the on-campus immersion experience summer semester of Years 1-4. Cases will be developed in collaboration with the ECU Office of Clinical Skills and Assessment Education that include American Indian rural residents, African American farmers, Latinx farm workers, and elderly farmers.</a:t>
            </a:r>
          </a:p>
          <a:p>
            <a:endParaRPr lang="en-US" dirty="0"/>
          </a:p>
        </p:txBody>
      </p:sp>
    </p:spTree>
    <p:extLst>
      <p:ext uri="{BB962C8B-B14F-4D97-AF65-F5344CB8AC3E}">
        <p14:creationId xmlns:p14="http://schemas.microsoft.com/office/powerpoint/2010/main" val="758493870"/>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noAutofit/>
          </a:bodyPr>
          <a:lstStyle/>
          <a:p>
            <a:r>
              <a:rPr lang="en-US" sz="3200" dirty="0"/>
              <a:t>Innovation Lab: Primary Care in Rural Communities</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85000" lnSpcReduction="10000"/>
          </a:bodyPr>
          <a:lstStyle/>
          <a:p>
            <a:r>
              <a:rPr lang="en-US" dirty="0"/>
              <a:t>In this half-day session, we bring together legislators, healthcare administrators, primary care providers, and healthcare consumers in rural communities (through VH Office of Patient Experience) to explore new tools and methodologies for addressing the primary care healthcare needs of rural communities in ENC. This Lab will be offered summer semesters in Years 1-4 during the one-day on-campus immersion.</a:t>
            </a:r>
          </a:p>
          <a:p>
            <a:endParaRPr lang="en-US" dirty="0"/>
          </a:p>
        </p:txBody>
      </p:sp>
    </p:spTree>
    <p:extLst>
      <p:ext uri="{BB962C8B-B14F-4D97-AF65-F5344CB8AC3E}">
        <p14:creationId xmlns:p14="http://schemas.microsoft.com/office/powerpoint/2010/main" val="945735345"/>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Public Speaking Training</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85000" lnSpcReduction="20000"/>
          </a:bodyPr>
          <a:lstStyle/>
          <a:p>
            <a:r>
              <a:rPr lang="en-US" dirty="0"/>
              <a:t>In collaboration with the ECU School of Communication, this 2-hour session will prepare students for professional public speaking. Topics include working through communication anxiety, organizing an effective presentation, and professional communication. The session will be offered during the on-campus immersion. Following this session, students will examine a current topic/issue in the primary care of rural and underserved communities and complete a recorded presentation for fellow students and faculty.  </a:t>
            </a:r>
          </a:p>
          <a:p>
            <a:endParaRPr lang="en-US" dirty="0"/>
          </a:p>
        </p:txBody>
      </p:sp>
    </p:spTree>
    <p:extLst>
      <p:ext uri="{BB962C8B-B14F-4D97-AF65-F5344CB8AC3E}">
        <p14:creationId xmlns:p14="http://schemas.microsoft.com/office/powerpoint/2010/main" val="4115666978"/>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0D95-D459-4B4B-9042-DFFB6B77E553}"/>
              </a:ext>
            </a:extLst>
          </p:cNvPr>
          <p:cNvSpPr>
            <a:spLocks noGrp="1"/>
          </p:cNvSpPr>
          <p:nvPr>
            <p:ph type="title"/>
          </p:nvPr>
        </p:nvSpPr>
        <p:spPr/>
        <p:txBody>
          <a:bodyPr/>
          <a:lstStyle/>
          <a:p>
            <a:r>
              <a:rPr lang="en-US" dirty="0"/>
              <a:t>Link to the Recording</a:t>
            </a:r>
          </a:p>
        </p:txBody>
      </p:sp>
      <p:sp>
        <p:nvSpPr>
          <p:cNvPr id="3" name="Content Placeholder 2">
            <a:extLst>
              <a:ext uri="{FF2B5EF4-FFF2-40B4-BE49-F238E27FC236}">
                <a16:creationId xmlns:a16="http://schemas.microsoft.com/office/drawing/2014/main" id="{C3F00D6D-825B-4008-BE3D-05DC209A57C5}"/>
              </a:ext>
            </a:extLst>
          </p:cNvPr>
          <p:cNvSpPr>
            <a:spLocks noGrp="1"/>
          </p:cNvSpPr>
          <p:nvPr>
            <p:ph idx="1"/>
          </p:nvPr>
        </p:nvSpPr>
        <p:spPr/>
        <p:txBody>
          <a:bodyPr/>
          <a:lstStyle/>
          <a:p>
            <a:r>
              <a:rPr lang="en-US" u="sng" dirty="0">
                <a:hlinkClick r:id="rId2"/>
              </a:rPr>
              <a:t>https://zoom.us/rec/share/wZVEHerexz9IeonEsHjxQLYkFZ_fX6a80HNM_PcIn07mnEN3urSywz0dQo99oAxH</a:t>
            </a:r>
            <a:r>
              <a:rPr lang="en-US" u="sng" dirty="0"/>
              <a:t> </a:t>
            </a:r>
            <a:endParaRPr lang="en-US" dirty="0"/>
          </a:p>
        </p:txBody>
      </p:sp>
    </p:spTree>
    <p:extLst>
      <p:ext uri="{BB962C8B-B14F-4D97-AF65-F5344CB8AC3E}">
        <p14:creationId xmlns:p14="http://schemas.microsoft.com/office/powerpoint/2010/main" val="304138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noAutofit/>
          </a:bodyPr>
          <a:lstStyle/>
          <a:p>
            <a:r>
              <a:rPr lang="en-US" sz="3600" dirty="0"/>
              <a:t>The Rural Community Assessment Project</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47500" lnSpcReduction="20000"/>
          </a:bodyPr>
          <a:lstStyle/>
          <a:p>
            <a:r>
              <a:rPr lang="en-US" sz="3500" dirty="0"/>
              <a:t>This project provides a snapshot of local policy, systems, and environmental strategies currently in place. With this data, strategies will be proposed to increase the number and capacity of APRN primary care providers that will result in sustainable changes. </a:t>
            </a:r>
          </a:p>
          <a:p>
            <a:r>
              <a:rPr lang="en-US" sz="3500" dirty="0"/>
              <a:t>The intent of this project is to build upon existing community assessments conducted within their clinical practicum communities by articulating how the students’ proposed role after graduation could address the community’s identified priorities. </a:t>
            </a:r>
          </a:p>
          <a:p>
            <a:r>
              <a:rPr lang="en-US" sz="3500" dirty="0"/>
              <a:t>The assessment will incorporate evidence-based strategies in plans for interventions. </a:t>
            </a:r>
          </a:p>
          <a:p>
            <a:r>
              <a:rPr lang="en-US" sz="3500" dirty="0"/>
              <a:t>NP, NM, PMHNP, and CNS students will present the findings of their community assessment via a webinar. The session will be recorded and shared with community partners and stakeholders who were not able to attend the live session. This project will be due Summer Years 1-4.</a:t>
            </a:r>
          </a:p>
          <a:p>
            <a:endParaRPr lang="en-US" dirty="0"/>
          </a:p>
        </p:txBody>
      </p:sp>
    </p:spTree>
    <p:extLst>
      <p:ext uri="{BB962C8B-B14F-4D97-AF65-F5344CB8AC3E}">
        <p14:creationId xmlns:p14="http://schemas.microsoft.com/office/powerpoint/2010/main" val="598419524"/>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Professional Networking</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62500" lnSpcReduction="20000"/>
          </a:bodyPr>
          <a:lstStyle/>
          <a:p>
            <a:r>
              <a:rPr lang="en-US" u="sng" dirty="0"/>
              <a:t>Seeking employment in rural and underserved communities</a:t>
            </a:r>
            <a:r>
              <a:rPr lang="en-US" dirty="0"/>
              <a:t>: NP, NM, PMHNP, and CNS students will create an account and profile in the HRSA Health Workforce Connector and apply for an NPI number. Expectations for this experience are that students will create a report of opportunities available for their respective professions in rural and underserved communities in NC. </a:t>
            </a:r>
          </a:p>
          <a:p>
            <a:r>
              <a:rPr lang="en-US" u="sng" dirty="0"/>
              <a:t>Attend at least one professional association meeting</a:t>
            </a:r>
            <a:r>
              <a:rPr lang="en-US" dirty="0"/>
              <a:t>: NP, NM, PMHNP, and CNS students will attend at least one professional association meeting. Expectations for this experience are that students will complete a create “speed dating” form that documents the names, titles, places of employment, email addresses, and signatures of at least 5 APRNs at the professional meeting.</a:t>
            </a:r>
          </a:p>
          <a:p>
            <a:endParaRPr lang="en-US" dirty="0"/>
          </a:p>
        </p:txBody>
      </p:sp>
    </p:spTree>
    <p:extLst>
      <p:ext uri="{BB962C8B-B14F-4D97-AF65-F5344CB8AC3E}">
        <p14:creationId xmlns:p14="http://schemas.microsoft.com/office/powerpoint/2010/main" val="2697968547"/>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Benefits of the Program</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62500" lnSpcReduction="20000"/>
          </a:bodyPr>
          <a:lstStyle/>
          <a:p>
            <a:pPr lvl="0"/>
            <a:r>
              <a:rPr lang="en-US" dirty="0"/>
              <a:t>Financial support through generous traineeship funding.</a:t>
            </a:r>
          </a:p>
          <a:p>
            <a:pPr lvl="0"/>
            <a:r>
              <a:rPr lang="en-US" dirty="0"/>
              <a:t>A comprehensive and practical approach to learning about the primary care needs of rural and underserved communities. </a:t>
            </a:r>
          </a:p>
          <a:p>
            <a:pPr lvl="0"/>
            <a:r>
              <a:rPr lang="en-US" dirty="0"/>
              <a:t>Opportunity to learn about special health care challenges of farmworkers, fishers, and loggers.</a:t>
            </a:r>
          </a:p>
          <a:p>
            <a:pPr lvl="0"/>
            <a:r>
              <a:rPr lang="en-US" dirty="0"/>
              <a:t>Complimentary registration for the </a:t>
            </a:r>
            <a:r>
              <a:rPr lang="en-US" u="sng" dirty="0">
                <a:hlinkClick r:id="rId3"/>
              </a:rPr>
              <a:t>EAHEC Rural Health Symposium</a:t>
            </a:r>
            <a:r>
              <a:rPr lang="en-US" dirty="0"/>
              <a:t>. </a:t>
            </a:r>
          </a:p>
          <a:p>
            <a:pPr lvl="0"/>
            <a:r>
              <a:rPr lang="en-US" dirty="0"/>
              <a:t>Participation in the </a:t>
            </a:r>
            <a:r>
              <a:rPr lang="en-US" u="sng" dirty="0">
                <a:hlinkClick r:id="rId4"/>
              </a:rPr>
              <a:t>Purple and Golden Bus Tour</a:t>
            </a:r>
            <a:r>
              <a:rPr lang="en-US" dirty="0"/>
              <a:t>, led by the Division of Research, Economic Development and Engagement. </a:t>
            </a:r>
          </a:p>
          <a:p>
            <a:pPr lvl="0"/>
            <a:r>
              <a:rPr lang="en-US" dirty="0"/>
              <a:t>Learning about telehealth/telepsychiatry training through the ECU Center for Telepsychiatry and E-Behavioral Health.</a:t>
            </a:r>
          </a:p>
          <a:p>
            <a:pPr lvl="0"/>
            <a:r>
              <a:rPr lang="en-US" dirty="0"/>
              <a:t>Special recognition upon graduation during the College of Nursing Recognition Ceremony.</a:t>
            </a:r>
          </a:p>
          <a:p>
            <a:endParaRPr lang="en-US" dirty="0"/>
          </a:p>
        </p:txBody>
      </p:sp>
    </p:spTree>
    <p:extLst>
      <p:ext uri="{BB962C8B-B14F-4D97-AF65-F5344CB8AC3E}">
        <p14:creationId xmlns:p14="http://schemas.microsoft.com/office/powerpoint/2010/main" val="1933145983"/>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2019 Clinical Placements Updates</a:t>
            </a:r>
          </a:p>
        </p:txBody>
      </p:sp>
      <p:graphicFrame>
        <p:nvGraphicFramePr>
          <p:cNvPr id="7" name="Content Placeholder 6">
            <a:extLst>
              <a:ext uri="{FF2B5EF4-FFF2-40B4-BE49-F238E27FC236}">
                <a16:creationId xmlns:a16="http://schemas.microsoft.com/office/drawing/2014/main" id="{914C4ADB-E3B4-4B91-8A22-6EB2FCC05C48}"/>
              </a:ext>
            </a:extLst>
          </p:cNvPr>
          <p:cNvGraphicFramePr>
            <a:graphicFrameLocks noGrp="1"/>
          </p:cNvGraphicFramePr>
          <p:nvPr>
            <p:ph idx="1"/>
            <p:extLst>
              <p:ext uri="{D42A27DB-BD31-4B8C-83A1-F6EECF244321}">
                <p14:modId xmlns:p14="http://schemas.microsoft.com/office/powerpoint/2010/main" val="321501615"/>
              </p:ext>
            </p:extLst>
          </p:nvPr>
        </p:nvGraphicFramePr>
        <p:xfrm>
          <a:off x="457200" y="1200150"/>
          <a:ext cx="8229600" cy="3394075"/>
        </p:xfrm>
        <a:graphic>
          <a:graphicData uri="http://schemas.openxmlformats.org/drawingml/2006/table">
            <a:tbl>
              <a:tblPr firstRow="1" firstCol="1" bandRow="1">
                <a:tableStyleId>{C4B1156A-380E-4F78-BDF5-A606A8083BF9}</a:tableStyleId>
              </a:tblPr>
              <a:tblGrid>
                <a:gridCol w="2057400">
                  <a:extLst>
                    <a:ext uri="{9D8B030D-6E8A-4147-A177-3AD203B41FA5}">
                      <a16:colId xmlns:a16="http://schemas.microsoft.com/office/drawing/2014/main" val="4009160827"/>
                    </a:ext>
                  </a:extLst>
                </a:gridCol>
                <a:gridCol w="2057400">
                  <a:extLst>
                    <a:ext uri="{9D8B030D-6E8A-4147-A177-3AD203B41FA5}">
                      <a16:colId xmlns:a16="http://schemas.microsoft.com/office/drawing/2014/main" val="926520742"/>
                    </a:ext>
                  </a:extLst>
                </a:gridCol>
                <a:gridCol w="2057400">
                  <a:extLst>
                    <a:ext uri="{9D8B030D-6E8A-4147-A177-3AD203B41FA5}">
                      <a16:colId xmlns:a16="http://schemas.microsoft.com/office/drawing/2014/main" val="1756896403"/>
                    </a:ext>
                  </a:extLst>
                </a:gridCol>
                <a:gridCol w="2057400">
                  <a:extLst>
                    <a:ext uri="{9D8B030D-6E8A-4147-A177-3AD203B41FA5}">
                      <a16:colId xmlns:a16="http://schemas.microsoft.com/office/drawing/2014/main" val="2963143011"/>
                    </a:ext>
                  </a:extLst>
                </a:gridCol>
              </a:tblGrid>
              <a:tr h="368300">
                <a:tc>
                  <a:txBody>
                    <a:bodyPr/>
                    <a:lstStyle/>
                    <a:p>
                      <a:pPr marL="0" marR="0">
                        <a:lnSpc>
                          <a:spcPct val="107000"/>
                        </a:lnSpc>
                        <a:spcBef>
                          <a:spcPts val="0"/>
                        </a:spcBef>
                        <a:spcAft>
                          <a:spcPts val="0"/>
                        </a:spcAft>
                      </a:pPr>
                      <a:r>
                        <a:rPr lang="en-US" sz="1100">
                          <a:effectLst/>
                        </a:rPr>
                        <a:t>Site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dirty="0">
                          <a:effectLst/>
                        </a:rPr>
                        <a:t>Provider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Practice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Address and Phone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extLst>
                  <a:ext uri="{0D108BD9-81ED-4DB2-BD59-A6C34878D82A}">
                    <a16:rowId xmlns:a16="http://schemas.microsoft.com/office/drawing/2014/main" val="894491603"/>
                  </a:ext>
                </a:extLst>
              </a:tr>
              <a:tr h="548005">
                <a:tc>
                  <a:txBody>
                    <a:bodyPr/>
                    <a:lstStyle/>
                    <a:p>
                      <a:pPr marL="0" marR="0">
                        <a:lnSpc>
                          <a:spcPct val="107000"/>
                        </a:lnSpc>
                        <a:spcBef>
                          <a:spcPts val="0"/>
                        </a:spcBef>
                        <a:spcAft>
                          <a:spcPts val="0"/>
                        </a:spcAft>
                      </a:pPr>
                      <a:r>
                        <a:rPr lang="en-US" sz="1100">
                          <a:effectLst/>
                        </a:rPr>
                        <a:t>Edenton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Dr. Brandon Peters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Vidant Family Medicine- Edenton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201 Virginia Rd</a:t>
                      </a:r>
                      <a:br>
                        <a:rPr lang="en-US" sz="1100">
                          <a:effectLst/>
                        </a:rPr>
                      </a:br>
                      <a:r>
                        <a:rPr lang="en-US" sz="1100">
                          <a:effectLst/>
                        </a:rPr>
                        <a:t>Edenton NC 27932</a:t>
                      </a:r>
                    </a:p>
                    <a:p>
                      <a:pPr marL="0" marR="0">
                        <a:lnSpc>
                          <a:spcPct val="107000"/>
                        </a:lnSpc>
                        <a:spcBef>
                          <a:spcPts val="0"/>
                        </a:spcBef>
                        <a:spcAft>
                          <a:spcPts val="0"/>
                        </a:spcAft>
                      </a:pPr>
                      <a:r>
                        <a:rPr lang="en-US" sz="1100">
                          <a:effectLst/>
                        </a:rPr>
                        <a:t>252-482-2116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extLst>
                  <a:ext uri="{0D108BD9-81ED-4DB2-BD59-A6C34878D82A}">
                    <a16:rowId xmlns:a16="http://schemas.microsoft.com/office/drawing/2014/main" val="3990354625"/>
                  </a:ext>
                </a:extLst>
              </a:tr>
              <a:tr h="684530">
                <a:tc>
                  <a:txBody>
                    <a:bodyPr/>
                    <a:lstStyle/>
                    <a:p>
                      <a:pPr marL="0" marR="0">
                        <a:lnSpc>
                          <a:spcPct val="107000"/>
                        </a:lnSpc>
                        <a:spcBef>
                          <a:spcPts val="0"/>
                        </a:spcBef>
                        <a:spcAft>
                          <a:spcPts val="0"/>
                        </a:spcAft>
                      </a:pPr>
                      <a:r>
                        <a:rPr lang="en-US" sz="1100">
                          <a:effectLst/>
                        </a:rPr>
                        <a:t>Manteo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Christopher Handron, PA-C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dirty="0">
                          <a:effectLst/>
                        </a:rPr>
                        <a:t>Outer Banks Family Medicine- Manteo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604 Amanda St</a:t>
                      </a:r>
                    </a:p>
                    <a:p>
                      <a:pPr marL="0" marR="0">
                        <a:lnSpc>
                          <a:spcPct val="107000"/>
                        </a:lnSpc>
                        <a:spcBef>
                          <a:spcPts val="0"/>
                        </a:spcBef>
                        <a:spcAft>
                          <a:spcPts val="0"/>
                        </a:spcAft>
                      </a:pPr>
                      <a:r>
                        <a:rPr lang="en-US" sz="1100">
                          <a:effectLst/>
                        </a:rPr>
                        <a:t>Manteo NC 27954</a:t>
                      </a:r>
                    </a:p>
                    <a:p>
                      <a:pPr marL="0" marR="0">
                        <a:lnSpc>
                          <a:spcPct val="107000"/>
                        </a:lnSpc>
                        <a:spcBef>
                          <a:spcPts val="0"/>
                        </a:spcBef>
                        <a:spcAft>
                          <a:spcPts val="0"/>
                        </a:spcAft>
                      </a:pPr>
                      <a:r>
                        <a:rPr lang="en-US" sz="1100">
                          <a:effectLst/>
                        </a:rPr>
                        <a:t>252-473-3478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extLst>
                  <a:ext uri="{0D108BD9-81ED-4DB2-BD59-A6C34878D82A}">
                    <a16:rowId xmlns:a16="http://schemas.microsoft.com/office/drawing/2014/main" val="1102333546"/>
                  </a:ext>
                </a:extLst>
              </a:tr>
              <a:tr h="548005">
                <a:tc>
                  <a:txBody>
                    <a:bodyPr/>
                    <a:lstStyle/>
                    <a:p>
                      <a:pPr marL="0" marR="0">
                        <a:lnSpc>
                          <a:spcPct val="107000"/>
                        </a:lnSpc>
                        <a:spcBef>
                          <a:spcPts val="0"/>
                        </a:spcBef>
                        <a:spcAft>
                          <a:spcPts val="0"/>
                        </a:spcAft>
                      </a:pPr>
                      <a:r>
                        <a:rPr lang="en-US" sz="1100">
                          <a:effectLst/>
                        </a:rPr>
                        <a:t>Wilson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Tracey Sherrod, ANP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Vidant Wilson Healthplex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3724 Raleigh Road Parkway</a:t>
                      </a:r>
                    </a:p>
                    <a:p>
                      <a:pPr marL="0" marR="0">
                        <a:lnSpc>
                          <a:spcPct val="107000"/>
                        </a:lnSpc>
                        <a:spcBef>
                          <a:spcPts val="0"/>
                        </a:spcBef>
                        <a:spcAft>
                          <a:spcPts val="0"/>
                        </a:spcAft>
                      </a:pPr>
                      <a:r>
                        <a:rPr lang="en-US" sz="1100">
                          <a:effectLst/>
                        </a:rPr>
                        <a:t>Wilson NC 27896</a:t>
                      </a:r>
                    </a:p>
                    <a:p>
                      <a:pPr marL="0" marR="0">
                        <a:lnSpc>
                          <a:spcPct val="107000"/>
                        </a:lnSpc>
                        <a:spcBef>
                          <a:spcPts val="0"/>
                        </a:spcBef>
                        <a:spcAft>
                          <a:spcPts val="0"/>
                        </a:spcAft>
                      </a:pPr>
                      <a:r>
                        <a:rPr lang="en-US" sz="1100">
                          <a:effectLst/>
                        </a:rPr>
                        <a:t>252-246-8840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extLst>
                  <a:ext uri="{0D108BD9-81ED-4DB2-BD59-A6C34878D82A}">
                    <a16:rowId xmlns:a16="http://schemas.microsoft.com/office/drawing/2014/main" val="1648454449"/>
                  </a:ext>
                </a:extLst>
              </a:tr>
              <a:tr h="697230">
                <a:tc>
                  <a:txBody>
                    <a:bodyPr/>
                    <a:lstStyle/>
                    <a:p>
                      <a:pPr marL="0" marR="0">
                        <a:lnSpc>
                          <a:spcPct val="107000"/>
                        </a:lnSpc>
                        <a:spcBef>
                          <a:spcPts val="0"/>
                        </a:spcBef>
                        <a:spcAft>
                          <a:spcPts val="0"/>
                        </a:spcAft>
                      </a:pPr>
                      <a:r>
                        <a:rPr lang="en-US" sz="1100">
                          <a:effectLst/>
                        </a:rPr>
                        <a:t>Wilson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Amanda Cannon, AGNP-C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Vidant Wilson Healthplex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3724 Raleigh Road Parkway</a:t>
                      </a:r>
                    </a:p>
                    <a:p>
                      <a:pPr marL="0" marR="0">
                        <a:lnSpc>
                          <a:spcPct val="107000"/>
                        </a:lnSpc>
                        <a:spcBef>
                          <a:spcPts val="0"/>
                        </a:spcBef>
                        <a:spcAft>
                          <a:spcPts val="0"/>
                        </a:spcAft>
                      </a:pPr>
                      <a:r>
                        <a:rPr lang="en-US" sz="1100">
                          <a:effectLst/>
                        </a:rPr>
                        <a:t>Wilson NC 27896</a:t>
                      </a:r>
                    </a:p>
                    <a:p>
                      <a:pPr marL="0" marR="0">
                        <a:lnSpc>
                          <a:spcPct val="107000"/>
                        </a:lnSpc>
                        <a:spcBef>
                          <a:spcPts val="0"/>
                        </a:spcBef>
                        <a:spcAft>
                          <a:spcPts val="0"/>
                        </a:spcAft>
                      </a:pPr>
                      <a:r>
                        <a:rPr lang="en-US" sz="1100">
                          <a:effectLst/>
                        </a:rPr>
                        <a:t>252-246-8840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extLst>
                  <a:ext uri="{0D108BD9-81ED-4DB2-BD59-A6C34878D82A}">
                    <a16:rowId xmlns:a16="http://schemas.microsoft.com/office/drawing/2014/main" val="164204039"/>
                  </a:ext>
                </a:extLst>
              </a:tr>
              <a:tr h="548005">
                <a:tc>
                  <a:txBody>
                    <a:bodyPr/>
                    <a:lstStyle/>
                    <a:p>
                      <a:pPr marL="0" marR="0">
                        <a:lnSpc>
                          <a:spcPct val="107000"/>
                        </a:lnSpc>
                        <a:spcBef>
                          <a:spcPts val="0"/>
                        </a:spcBef>
                        <a:spcAft>
                          <a:spcPts val="0"/>
                        </a:spcAft>
                      </a:pPr>
                      <a:r>
                        <a:rPr lang="en-US" sz="1100">
                          <a:effectLst/>
                        </a:rPr>
                        <a:t>Tarboro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Camilo Ortega Parra, MD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a:effectLst/>
                        </a:rPr>
                        <a:t>Vidant Tarboro Internal Medicine (inside the Multispecialty Clinic)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tc>
                  <a:txBody>
                    <a:bodyPr/>
                    <a:lstStyle/>
                    <a:p>
                      <a:pPr marL="0" marR="0">
                        <a:lnSpc>
                          <a:spcPct val="107000"/>
                        </a:lnSpc>
                        <a:spcBef>
                          <a:spcPts val="0"/>
                        </a:spcBef>
                        <a:spcAft>
                          <a:spcPts val="0"/>
                        </a:spcAft>
                      </a:pPr>
                      <a:r>
                        <a:rPr lang="en-US" sz="1100" dirty="0">
                          <a:effectLst/>
                        </a:rPr>
                        <a:t>101 Clinic Dr</a:t>
                      </a:r>
                    </a:p>
                    <a:p>
                      <a:pPr marL="0" marR="0">
                        <a:lnSpc>
                          <a:spcPct val="107000"/>
                        </a:lnSpc>
                        <a:spcBef>
                          <a:spcPts val="0"/>
                        </a:spcBef>
                        <a:spcAft>
                          <a:spcPts val="0"/>
                        </a:spcAft>
                      </a:pPr>
                      <a:r>
                        <a:rPr lang="en-US" sz="1100" dirty="0">
                          <a:effectLst/>
                        </a:rPr>
                        <a:t>Tarboro NC 27886-1935</a:t>
                      </a:r>
                    </a:p>
                    <a:p>
                      <a:pPr marL="0" marR="0">
                        <a:lnSpc>
                          <a:spcPct val="107000"/>
                        </a:lnSpc>
                        <a:spcBef>
                          <a:spcPts val="0"/>
                        </a:spcBef>
                        <a:spcAft>
                          <a:spcPts val="0"/>
                        </a:spcAft>
                      </a:pPr>
                      <a:r>
                        <a:rPr lang="en-US" sz="1100" dirty="0">
                          <a:effectLst/>
                        </a:rPr>
                        <a:t>252-823-2105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880" marR="55880" marT="9525" marB="0"/>
                </a:tc>
                <a:extLst>
                  <a:ext uri="{0D108BD9-81ED-4DB2-BD59-A6C34878D82A}">
                    <a16:rowId xmlns:a16="http://schemas.microsoft.com/office/drawing/2014/main" val="230146619"/>
                  </a:ext>
                </a:extLst>
              </a:tr>
            </a:tbl>
          </a:graphicData>
        </a:graphic>
      </p:graphicFrame>
      <p:sp>
        <p:nvSpPr>
          <p:cNvPr id="8" name="Rectangle 1">
            <a:extLst>
              <a:ext uri="{FF2B5EF4-FFF2-40B4-BE49-F238E27FC236}">
                <a16:creationId xmlns:a16="http://schemas.microsoft.com/office/drawing/2014/main" id="{EDBACE40-18E5-44C0-98FD-CFD2D8127245}"/>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68970882"/>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Payment of Traineeship Funds</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normAutofit fontScale="77500" lnSpcReduction="20000"/>
          </a:bodyPr>
          <a:lstStyle/>
          <a:p>
            <a:r>
              <a:rPr lang="en-US" dirty="0"/>
              <a:t>Full-time students get $22,000 and part-time get $11,000.</a:t>
            </a:r>
          </a:p>
          <a:p>
            <a:r>
              <a:rPr lang="en-US" dirty="0"/>
              <a:t>Disbursement is handled through the Financial Aid office.</a:t>
            </a:r>
          </a:p>
          <a:p>
            <a:r>
              <a:rPr lang="en-US" dirty="0"/>
              <a:t>50% is disbursed during semester 1 (for two semester students) or at the beginning of the semester for one semester students. </a:t>
            </a:r>
          </a:p>
          <a:p>
            <a:r>
              <a:rPr lang="en-US" dirty="0"/>
              <a:t>50% is disbursed during semester 2 (for two semester students) or at the end of the semester for one semester students. </a:t>
            </a:r>
          </a:p>
          <a:p>
            <a:r>
              <a:rPr lang="en-US" dirty="0"/>
              <a:t>A contract explaining your obligations is required. </a:t>
            </a:r>
          </a:p>
          <a:p>
            <a:endParaRPr lang="en-US" dirty="0"/>
          </a:p>
          <a:p>
            <a:pPr marL="0" indent="0">
              <a:buNone/>
            </a:pPr>
            <a:endParaRPr lang="en-US" dirty="0"/>
          </a:p>
        </p:txBody>
      </p:sp>
    </p:spTree>
    <p:extLst>
      <p:ext uri="{BB962C8B-B14F-4D97-AF65-F5344CB8AC3E}">
        <p14:creationId xmlns:p14="http://schemas.microsoft.com/office/powerpoint/2010/main" val="3918723883"/>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pic>
        <p:nvPicPr>
          <p:cNvPr id="6" name="Picture 5" descr="A close up of a blackboard&#10;&#10;Description automatically generated">
            <a:extLst>
              <a:ext uri="{FF2B5EF4-FFF2-40B4-BE49-F238E27FC236}">
                <a16:creationId xmlns:a16="http://schemas.microsoft.com/office/drawing/2014/main" id="{6C104DC4-F8A5-4CAC-A3F8-E025D8B560EE}"/>
              </a:ext>
            </a:extLst>
          </p:cNvPr>
          <p:cNvPicPr>
            <a:picLocks noChangeAspect="1"/>
          </p:cNvPicPr>
          <p:nvPr/>
        </p:nvPicPr>
        <p:blipFill>
          <a:blip r:embed="rId3"/>
          <a:stretch>
            <a:fillRect/>
          </a:stretch>
        </p:blipFill>
        <p:spPr>
          <a:xfrm>
            <a:off x="685800" y="112635"/>
            <a:ext cx="7772400" cy="4180499"/>
          </a:xfrm>
          <a:prstGeom prst="rect">
            <a:avLst/>
          </a:prstGeom>
        </p:spPr>
      </p:pic>
    </p:spTree>
    <p:extLst>
      <p:ext uri="{BB962C8B-B14F-4D97-AF65-F5344CB8AC3E}">
        <p14:creationId xmlns:p14="http://schemas.microsoft.com/office/powerpoint/2010/main" val="3558944643"/>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PPT_Template2017 1.jpg"/>
          <p:cNvPicPr>
            <a:picLocks noChangeAspect="1"/>
          </p:cNvPicPr>
          <p:nvPr/>
        </p:nvPicPr>
        <p:blipFill rotWithShape="1">
          <a:blip r:embed="rId2">
            <a:extLst>
              <a:ext uri="{28A0092B-C50C-407E-A947-70E740481C1C}">
                <a14:useLocalDpi xmlns:a14="http://schemas.microsoft.com/office/drawing/2010/main" val="0"/>
              </a:ext>
            </a:extLst>
          </a:blip>
          <a:srcRect l="3433" t="9091" r="5658"/>
          <a:stretch/>
        </p:blipFill>
        <p:spPr>
          <a:xfrm>
            <a:off x="-190185" y="-204815"/>
            <a:ext cx="9143980" cy="5143490"/>
          </a:xfrm>
          <a:prstGeom prst="rect">
            <a:avLst/>
          </a:prstGeom>
        </p:spPr>
      </p:pic>
      <p:sp>
        <p:nvSpPr>
          <p:cNvPr id="5" name="Rectangle 4">
            <a:extLst>
              <a:ext uri="{FF2B5EF4-FFF2-40B4-BE49-F238E27FC236}">
                <a16:creationId xmlns:a16="http://schemas.microsoft.com/office/drawing/2014/main" id="{A98FC30E-DEDF-4D7A-8285-3E4A5E0ACF55}"/>
              </a:ext>
            </a:extLst>
          </p:cNvPr>
          <p:cNvSpPr/>
          <p:nvPr/>
        </p:nvSpPr>
        <p:spPr>
          <a:xfrm>
            <a:off x="395021" y="3081000"/>
            <a:ext cx="8251546" cy="1477328"/>
          </a:xfrm>
          <a:prstGeom prst="rect">
            <a:avLst/>
          </a:prstGeom>
        </p:spPr>
        <p:txBody>
          <a:bodyPr wrap="square">
            <a:spAutoFit/>
          </a:bodyPr>
          <a:lstStyle/>
          <a:p>
            <a:pPr algn="ctr"/>
            <a:r>
              <a:rPr lang="en-US" sz="2400" dirty="0">
                <a:solidFill>
                  <a:srgbClr val="FFFF00"/>
                </a:solidFill>
                <a:latin typeface="Book Antiqua" panose="02040602050305030304" pitchFamily="18" charset="0"/>
              </a:rPr>
              <a:t>Advanced Practice Registered Nurse (APRN) Academic-Clinical Practice Collaborative and APRN RURAL Scholars Program: </a:t>
            </a:r>
          </a:p>
          <a:p>
            <a:pPr algn="ctr"/>
            <a:r>
              <a:rPr lang="en-US" dirty="0">
                <a:latin typeface="Book Antiqua" panose="02040602050305030304" pitchFamily="18" charset="0"/>
                <a:hlinkClick r:id="rId3"/>
              </a:rPr>
              <a:t>https://nursing.ecu.edu/ruralscholars/</a:t>
            </a:r>
            <a:r>
              <a:rPr lang="en-US" dirty="0">
                <a:latin typeface="Book Antiqua" panose="02040602050305030304" pitchFamily="18" charset="0"/>
              </a:rPr>
              <a:t> </a:t>
            </a:r>
          </a:p>
        </p:txBody>
      </p:sp>
    </p:spTree>
    <p:extLst>
      <p:ext uri="{BB962C8B-B14F-4D97-AF65-F5344CB8AC3E}">
        <p14:creationId xmlns:p14="http://schemas.microsoft.com/office/powerpoint/2010/main" val="1935946946"/>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HRSA ANEW Grant</a:t>
            </a:r>
          </a:p>
        </p:txBody>
      </p:sp>
      <p:pic>
        <p:nvPicPr>
          <p:cNvPr id="5" name="Content Placeholder 4">
            <a:extLst>
              <a:ext uri="{FF2B5EF4-FFF2-40B4-BE49-F238E27FC236}">
                <a16:creationId xmlns:a16="http://schemas.microsoft.com/office/drawing/2014/main" id="{330A72EB-3B4E-4D34-889D-08676D06AFA6}"/>
              </a:ext>
            </a:extLst>
          </p:cNvPr>
          <p:cNvPicPr>
            <a:picLocks noGrp="1" noChangeAspect="1"/>
          </p:cNvPicPr>
          <p:nvPr>
            <p:ph idx="1"/>
          </p:nvPr>
        </p:nvPicPr>
        <p:blipFill>
          <a:blip r:embed="rId3"/>
          <a:stretch>
            <a:fillRect/>
          </a:stretch>
        </p:blipFill>
        <p:spPr>
          <a:xfrm>
            <a:off x="2424124" y="1039974"/>
            <a:ext cx="4282086" cy="3383280"/>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6F4C0137-8C3E-4E33-8C58-5CB991CA3976}"/>
              </a:ext>
            </a:extLst>
          </p:cNvPr>
          <p:cNvSpPr/>
          <p:nvPr/>
        </p:nvSpPr>
        <p:spPr>
          <a:xfrm>
            <a:off x="608548" y="4361814"/>
            <a:ext cx="8812924" cy="369332"/>
          </a:xfrm>
          <a:prstGeom prst="rect">
            <a:avLst/>
          </a:prstGeom>
        </p:spPr>
        <p:txBody>
          <a:bodyPr wrap="square">
            <a:spAutoFit/>
          </a:bodyPr>
          <a:lstStyle/>
          <a:p>
            <a:r>
              <a:rPr lang="en-US" dirty="0">
                <a:hlinkClick r:id="rId4"/>
              </a:rPr>
              <a:t>https://bhw.hrsa.gov/fundingopportunities/?id=91bf42a6-ace9-4e8c-af6e-7ed440459240</a:t>
            </a:r>
            <a:r>
              <a:rPr lang="en-US" dirty="0"/>
              <a:t> </a:t>
            </a:r>
          </a:p>
        </p:txBody>
      </p:sp>
    </p:spTree>
    <p:extLst>
      <p:ext uri="{BB962C8B-B14F-4D97-AF65-F5344CB8AC3E}">
        <p14:creationId xmlns:p14="http://schemas.microsoft.com/office/powerpoint/2010/main" val="2133556514"/>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HRSA ANEW Grant</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lstStyle/>
          <a:p>
            <a:r>
              <a:rPr lang="en-US" dirty="0"/>
              <a:t>$2.793 million grant over 4 years of funding.</a:t>
            </a:r>
          </a:p>
          <a:p>
            <a:r>
              <a:rPr lang="en-US" dirty="0"/>
              <a:t>Student support = $350,000 per year.</a:t>
            </a:r>
          </a:p>
          <a:p>
            <a:r>
              <a:rPr lang="en-US" dirty="0"/>
              <a:t>Requires a community partner (Vidant Health) and “long term” placement in a rural primary care setting.  </a:t>
            </a:r>
          </a:p>
        </p:txBody>
      </p:sp>
    </p:spTree>
    <p:extLst>
      <p:ext uri="{BB962C8B-B14F-4D97-AF65-F5344CB8AC3E}">
        <p14:creationId xmlns:p14="http://schemas.microsoft.com/office/powerpoint/2010/main" val="2012848688"/>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Website</a:t>
            </a:r>
          </a:p>
        </p:txBody>
      </p:sp>
      <p:sp>
        <p:nvSpPr>
          <p:cNvPr id="4" name="Content Placeholder 3">
            <a:extLst>
              <a:ext uri="{FF2B5EF4-FFF2-40B4-BE49-F238E27FC236}">
                <a16:creationId xmlns:a16="http://schemas.microsoft.com/office/drawing/2014/main" id="{14BA280A-9205-48D2-8427-B8C4556B09DC}"/>
              </a:ext>
            </a:extLst>
          </p:cNvPr>
          <p:cNvSpPr>
            <a:spLocks noGrp="1"/>
          </p:cNvSpPr>
          <p:nvPr>
            <p:ph idx="1"/>
          </p:nvPr>
        </p:nvSpPr>
        <p:spPr/>
        <p:txBody>
          <a:bodyPr/>
          <a:lstStyle/>
          <a:p>
            <a:pPr marL="0" indent="0">
              <a:buNone/>
            </a:pPr>
            <a:r>
              <a:rPr lang="en-US" dirty="0"/>
              <a:t>Advanced Practice Registered Nurse (APRN) Academic-Clinical Practice Collaborative and APRN RURAL Scholars Program: </a:t>
            </a:r>
            <a:r>
              <a:rPr lang="en-US" dirty="0">
                <a:hlinkClick r:id="rId3"/>
              </a:rPr>
              <a:t>https://nursing.ecu.edu/ruralscholars/</a:t>
            </a:r>
            <a:r>
              <a:rPr lang="en-US" dirty="0"/>
              <a:t> </a:t>
            </a:r>
          </a:p>
          <a:p>
            <a:endParaRPr lang="en-US" dirty="0"/>
          </a:p>
        </p:txBody>
      </p:sp>
    </p:spTree>
    <p:extLst>
      <p:ext uri="{BB962C8B-B14F-4D97-AF65-F5344CB8AC3E}">
        <p14:creationId xmlns:p14="http://schemas.microsoft.com/office/powerpoint/2010/main" val="4262677213"/>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3761-E6ED-4203-8D26-6EAC93CA2AF2}"/>
              </a:ext>
            </a:extLst>
          </p:cNvPr>
          <p:cNvSpPr>
            <a:spLocks noGrp="1"/>
          </p:cNvSpPr>
          <p:nvPr>
            <p:ph type="title"/>
          </p:nvPr>
        </p:nvSpPr>
        <p:spPr/>
        <p:txBody>
          <a:bodyPr/>
          <a:lstStyle/>
          <a:p>
            <a:r>
              <a:rPr lang="en-US" dirty="0"/>
              <a:t>Program Summary</a:t>
            </a:r>
          </a:p>
        </p:txBody>
      </p:sp>
      <p:graphicFrame>
        <p:nvGraphicFramePr>
          <p:cNvPr id="4" name="Content Placeholder 3">
            <a:extLst>
              <a:ext uri="{FF2B5EF4-FFF2-40B4-BE49-F238E27FC236}">
                <a16:creationId xmlns:a16="http://schemas.microsoft.com/office/drawing/2014/main" id="{9F9DD4B2-CC54-4E1A-B8F2-64B0E548428D}"/>
              </a:ext>
            </a:extLst>
          </p:cNvPr>
          <p:cNvGraphicFramePr>
            <a:graphicFrameLocks noGrp="1"/>
          </p:cNvGraphicFramePr>
          <p:nvPr>
            <p:ph idx="1"/>
            <p:extLst>
              <p:ext uri="{D42A27DB-BD31-4B8C-83A1-F6EECF244321}">
                <p14:modId xmlns:p14="http://schemas.microsoft.com/office/powerpoint/2010/main" val="3014288983"/>
              </p:ext>
            </p:extLst>
          </p:nvPr>
        </p:nvGraphicFramePr>
        <p:xfrm>
          <a:off x="1280160" y="1200150"/>
          <a:ext cx="6583680" cy="3394075"/>
        </p:xfrm>
        <a:graphic>
          <a:graphicData uri="http://schemas.openxmlformats.org/drawingml/2006/table">
            <a:tbl>
              <a:tblPr firstRow="1" firstCol="1" bandRow="1">
                <a:tableStyleId>{00A15C55-8517-42AA-B614-E9B94910E393}</a:tableStyleId>
              </a:tblPr>
              <a:tblGrid>
                <a:gridCol w="1097280">
                  <a:extLst>
                    <a:ext uri="{9D8B030D-6E8A-4147-A177-3AD203B41FA5}">
                      <a16:colId xmlns:a16="http://schemas.microsoft.com/office/drawing/2014/main" val="2438855886"/>
                    </a:ext>
                  </a:extLst>
                </a:gridCol>
                <a:gridCol w="1097280">
                  <a:extLst>
                    <a:ext uri="{9D8B030D-6E8A-4147-A177-3AD203B41FA5}">
                      <a16:colId xmlns:a16="http://schemas.microsoft.com/office/drawing/2014/main" val="1013341789"/>
                    </a:ext>
                  </a:extLst>
                </a:gridCol>
                <a:gridCol w="1097280">
                  <a:extLst>
                    <a:ext uri="{9D8B030D-6E8A-4147-A177-3AD203B41FA5}">
                      <a16:colId xmlns:a16="http://schemas.microsoft.com/office/drawing/2014/main" val="347579459"/>
                    </a:ext>
                  </a:extLst>
                </a:gridCol>
                <a:gridCol w="1097280">
                  <a:extLst>
                    <a:ext uri="{9D8B030D-6E8A-4147-A177-3AD203B41FA5}">
                      <a16:colId xmlns:a16="http://schemas.microsoft.com/office/drawing/2014/main" val="1225597663"/>
                    </a:ext>
                  </a:extLst>
                </a:gridCol>
                <a:gridCol w="1097280">
                  <a:extLst>
                    <a:ext uri="{9D8B030D-6E8A-4147-A177-3AD203B41FA5}">
                      <a16:colId xmlns:a16="http://schemas.microsoft.com/office/drawing/2014/main" val="60563428"/>
                    </a:ext>
                  </a:extLst>
                </a:gridCol>
                <a:gridCol w="1097280">
                  <a:extLst>
                    <a:ext uri="{9D8B030D-6E8A-4147-A177-3AD203B41FA5}">
                      <a16:colId xmlns:a16="http://schemas.microsoft.com/office/drawing/2014/main" val="1031423524"/>
                    </a:ext>
                  </a:extLst>
                </a:gridCol>
              </a:tblGrid>
              <a:tr h="231011">
                <a:tc>
                  <a:txBody>
                    <a:bodyPr/>
                    <a:lstStyle/>
                    <a:p>
                      <a:pPr marL="0" marR="0">
                        <a:lnSpc>
                          <a:spcPct val="107000"/>
                        </a:lnSpc>
                        <a:spcBef>
                          <a:spcPts val="0"/>
                        </a:spcBef>
                        <a:spcAft>
                          <a:spcPts val="800"/>
                        </a:spcAft>
                      </a:pPr>
                      <a:r>
                        <a:rPr lang="en-US" sz="700">
                          <a:effectLst/>
                        </a:rPr>
                        <a:t>Students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800"/>
                        </a:spcAft>
                      </a:pPr>
                      <a:r>
                        <a:rPr lang="en-US" sz="700" dirty="0">
                          <a:effectLst/>
                        </a:rPr>
                        <a:t>Summer on campus day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800"/>
                        </a:spcAft>
                      </a:pPr>
                      <a:r>
                        <a:rPr lang="en-US" sz="700">
                          <a:effectLst/>
                        </a:rPr>
                        <a:t>Semester 1 (Fall)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800"/>
                        </a:spcAft>
                      </a:pPr>
                      <a:r>
                        <a:rPr lang="en-US" sz="700">
                          <a:effectLst/>
                        </a:rPr>
                        <a:t>Clinical Hours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800"/>
                        </a:spcAft>
                      </a:pPr>
                      <a:r>
                        <a:rPr lang="en-US" sz="700">
                          <a:effectLst/>
                        </a:rPr>
                        <a:t>Semester 2 (Spring)</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800"/>
                        </a:spcAft>
                      </a:pPr>
                      <a:r>
                        <a:rPr lang="en-US" sz="700">
                          <a:effectLst/>
                        </a:rPr>
                        <a:t>Clinical Hours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extLst>
                  <a:ext uri="{0D108BD9-81ED-4DB2-BD59-A6C34878D82A}">
                    <a16:rowId xmlns:a16="http://schemas.microsoft.com/office/drawing/2014/main" val="444375137"/>
                  </a:ext>
                </a:extLst>
              </a:tr>
              <a:tr h="703484">
                <a:tc>
                  <a:txBody>
                    <a:bodyPr/>
                    <a:lstStyle/>
                    <a:p>
                      <a:pPr marL="0" marR="0">
                        <a:lnSpc>
                          <a:spcPct val="107000"/>
                        </a:lnSpc>
                        <a:spcBef>
                          <a:spcPts val="0"/>
                        </a:spcBef>
                        <a:spcAft>
                          <a:spcPts val="0"/>
                        </a:spcAft>
                      </a:pPr>
                      <a:r>
                        <a:rPr lang="en-US" sz="700">
                          <a:effectLst/>
                        </a:rPr>
                        <a:t>NP (FNP)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 Before Semester 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dirty="0">
                          <a:effectLst/>
                        </a:rPr>
                        <a:t>NURS 8118: APN Practicum I: Primary Care of Adults</a:t>
                      </a:r>
                    </a:p>
                    <a:p>
                      <a:pPr marL="0" marR="0">
                        <a:lnSpc>
                          <a:spcPct val="107000"/>
                        </a:lnSpc>
                        <a:spcBef>
                          <a:spcPts val="0"/>
                        </a:spcBef>
                        <a:spcAft>
                          <a:spcPts val="0"/>
                        </a:spcAft>
                      </a:pPr>
                      <a:r>
                        <a:rPr lang="en-US" sz="700" dirty="0">
                          <a:effectLst/>
                        </a:rPr>
                        <a:t># of students: 7-9</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180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N 8119: Advanced Practice Nursing Practicum II: Obstetrics and Pediatrics</a:t>
                      </a:r>
                    </a:p>
                    <a:p>
                      <a:pPr marL="0" marR="0">
                        <a:lnSpc>
                          <a:spcPct val="107000"/>
                        </a:lnSpc>
                        <a:spcBef>
                          <a:spcPts val="0"/>
                        </a:spcBef>
                        <a:spcAft>
                          <a:spcPts val="0"/>
                        </a:spcAft>
                      </a:pPr>
                      <a:r>
                        <a:rPr lang="en-US" sz="700">
                          <a:effectLst/>
                        </a:rPr>
                        <a:t># of students: 7-9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240 (120 OB/120 Peds)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extLst>
                  <a:ext uri="{0D108BD9-81ED-4DB2-BD59-A6C34878D82A}">
                    <a16:rowId xmlns:a16="http://schemas.microsoft.com/office/drawing/2014/main" val="577989561"/>
                  </a:ext>
                </a:extLst>
              </a:tr>
              <a:tr h="585365">
                <a:tc>
                  <a:txBody>
                    <a:bodyPr/>
                    <a:lstStyle/>
                    <a:p>
                      <a:pPr marL="0" marR="0">
                        <a:lnSpc>
                          <a:spcPct val="107000"/>
                        </a:lnSpc>
                        <a:spcBef>
                          <a:spcPts val="0"/>
                        </a:spcBef>
                        <a:spcAft>
                          <a:spcPts val="0"/>
                        </a:spcAft>
                      </a:pPr>
                      <a:r>
                        <a:rPr lang="en-US" sz="700">
                          <a:effectLst/>
                        </a:rPr>
                        <a:t>NP (AGPCNP)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Before Semester 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NURS 8123: APN Practicum III: Specialty Care of Adults/Geriatrics</a:t>
                      </a:r>
                    </a:p>
                    <a:p>
                      <a:pPr marL="0" marR="0">
                        <a:lnSpc>
                          <a:spcPct val="107000"/>
                        </a:lnSpc>
                        <a:spcBef>
                          <a:spcPts val="0"/>
                        </a:spcBef>
                        <a:spcAft>
                          <a:spcPts val="0"/>
                        </a:spcAft>
                      </a:pPr>
                      <a:r>
                        <a:rPr lang="en-US" sz="700">
                          <a:effectLst/>
                        </a:rPr>
                        <a:t># of students: 7-8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180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NURS 8124: APN Practicum IV: Primary Care Clinical Residency</a:t>
                      </a:r>
                    </a:p>
                    <a:p>
                      <a:pPr marL="0" marR="0">
                        <a:lnSpc>
                          <a:spcPct val="107000"/>
                        </a:lnSpc>
                        <a:spcBef>
                          <a:spcPts val="0"/>
                        </a:spcBef>
                        <a:spcAft>
                          <a:spcPts val="0"/>
                        </a:spcAft>
                      </a:pPr>
                      <a:r>
                        <a:rPr lang="en-US" sz="700">
                          <a:effectLst/>
                        </a:rPr>
                        <a:t> # of students: 7-8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180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extLst>
                  <a:ext uri="{0D108BD9-81ED-4DB2-BD59-A6C34878D82A}">
                    <a16:rowId xmlns:a16="http://schemas.microsoft.com/office/drawing/2014/main" val="1382471086"/>
                  </a:ext>
                </a:extLst>
              </a:tr>
              <a:tr h="585365">
                <a:tc>
                  <a:txBody>
                    <a:bodyPr/>
                    <a:lstStyle/>
                    <a:p>
                      <a:pPr marL="0" marR="0">
                        <a:lnSpc>
                          <a:spcPct val="107000"/>
                        </a:lnSpc>
                        <a:spcBef>
                          <a:spcPts val="0"/>
                        </a:spcBef>
                        <a:spcAft>
                          <a:spcPts val="0"/>
                        </a:spcAft>
                      </a:pPr>
                      <a:r>
                        <a:rPr lang="en-US" sz="700">
                          <a:effectLst/>
                        </a:rPr>
                        <a:t>NM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 Before Semester 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NURS 6119: NM Management: Introduction to Primary Care</a:t>
                      </a:r>
                    </a:p>
                    <a:p>
                      <a:pPr marL="0" marR="0">
                        <a:lnSpc>
                          <a:spcPct val="107000"/>
                        </a:lnSpc>
                        <a:spcBef>
                          <a:spcPts val="0"/>
                        </a:spcBef>
                        <a:spcAft>
                          <a:spcPts val="0"/>
                        </a:spcAft>
                      </a:pPr>
                      <a:r>
                        <a:rPr lang="en-US" sz="700">
                          <a:effectLst/>
                        </a:rPr>
                        <a:t># of students: 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76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NURS 6112: NM Management: Well Woman Care</a:t>
                      </a:r>
                    </a:p>
                    <a:p>
                      <a:pPr marL="0" marR="0">
                        <a:lnSpc>
                          <a:spcPct val="107000"/>
                        </a:lnSpc>
                        <a:spcBef>
                          <a:spcPts val="0"/>
                        </a:spcBef>
                        <a:spcAft>
                          <a:spcPts val="0"/>
                        </a:spcAft>
                      </a:pPr>
                      <a:r>
                        <a:rPr lang="en-US" sz="700">
                          <a:effectLst/>
                        </a:rPr>
                        <a:t># of students: 3-5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84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extLst>
                  <a:ext uri="{0D108BD9-81ED-4DB2-BD59-A6C34878D82A}">
                    <a16:rowId xmlns:a16="http://schemas.microsoft.com/office/drawing/2014/main" val="574982202"/>
                  </a:ext>
                </a:extLst>
              </a:tr>
              <a:tr h="939721">
                <a:tc>
                  <a:txBody>
                    <a:bodyPr/>
                    <a:lstStyle/>
                    <a:p>
                      <a:pPr marL="0" marR="0">
                        <a:lnSpc>
                          <a:spcPct val="107000"/>
                        </a:lnSpc>
                        <a:spcBef>
                          <a:spcPts val="0"/>
                        </a:spcBef>
                        <a:spcAft>
                          <a:spcPts val="0"/>
                        </a:spcAft>
                      </a:pPr>
                      <a:r>
                        <a:rPr lang="en-US" sz="700">
                          <a:effectLst/>
                        </a:rPr>
                        <a:t>PMHNP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Before Semester 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NURS 7510 (Summer)</a:t>
                      </a:r>
                    </a:p>
                    <a:p>
                      <a:pPr marL="0" marR="0">
                        <a:lnSpc>
                          <a:spcPct val="107000"/>
                        </a:lnSpc>
                        <a:spcBef>
                          <a:spcPts val="0"/>
                        </a:spcBef>
                        <a:spcAft>
                          <a:spcPts val="0"/>
                        </a:spcAft>
                      </a:pPr>
                      <a:r>
                        <a:rPr lang="en-US" sz="700">
                          <a:effectLst/>
                        </a:rPr>
                        <a:t>Psychotherapeutic Interventions and Treatment of Couples, Families and Groups in Advanced Nursing Practice</a:t>
                      </a:r>
                    </a:p>
                    <a:p>
                      <a:pPr marL="0" marR="0">
                        <a:lnSpc>
                          <a:spcPct val="107000"/>
                        </a:lnSpc>
                        <a:spcBef>
                          <a:spcPts val="0"/>
                        </a:spcBef>
                        <a:spcAft>
                          <a:spcPts val="0"/>
                        </a:spcAft>
                      </a:pPr>
                      <a:r>
                        <a:rPr lang="en-US" sz="700">
                          <a:effectLst/>
                        </a:rPr>
                        <a:t># of students: 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NURS 7530 (Fall)</a:t>
                      </a:r>
                    </a:p>
                    <a:p>
                      <a:pPr marL="0" marR="0">
                        <a:lnSpc>
                          <a:spcPct val="107000"/>
                        </a:lnSpc>
                        <a:spcBef>
                          <a:spcPts val="0"/>
                        </a:spcBef>
                        <a:spcAft>
                          <a:spcPts val="0"/>
                        </a:spcAft>
                      </a:pPr>
                      <a:r>
                        <a:rPr lang="en-US" sz="700">
                          <a:effectLst/>
                        </a:rPr>
                        <a:t>Diagnosis, Disease Management and Psychotherapeutic Treatment of Children and Adolescents</a:t>
                      </a:r>
                    </a:p>
                    <a:p>
                      <a:pPr marL="0" marR="0">
                        <a:lnSpc>
                          <a:spcPct val="107000"/>
                        </a:lnSpc>
                        <a:spcBef>
                          <a:spcPts val="0"/>
                        </a:spcBef>
                        <a:spcAft>
                          <a:spcPts val="0"/>
                        </a:spcAft>
                      </a:pPr>
                      <a:r>
                        <a:rPr lang="en-US" sz="700">
                          <a:effectLst/>
                        </a:rPr>
                        <a:t># of students: 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150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extLst>
                  <a:ext uri="{0D108BD9-81ED-4DB2-BD59-A6C34878D82A}">
                    <a16:rowId xmlns:a16="http://schemas.microsoft.com/office/drawing/2014/main" val="846962126"/>
                  </a:ext>
                </a:extLst>
              </a:tr>
              <a:tr h="349129">
                <a:tc>
                  <a:txBody>
                    <a:bodyPr/>
                    <a:lstStyle/>
                    <a:p>
                      <a:pPr marL="0" marR="0">
                        <a:lnSpc>
                          <a:spcPct val="107000"/>
                        </a:lnSpc>
                        <a:spcBef>
                          <a:spcPts val="0"/>
                        </a:spcBef>
                        <a:spcAft>
                          <a:spcPts val="0"/>
                        </a:spcAft>
                      </a:pPr>
                      <a:r>
                        <a:rPr lang="en-US" sz="700">
                          <a:effectLst/>
                        </a:rPr>
                        <a:t>CNS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Before Semester 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 N/A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a:effectLst/>
                        </a:rPr>
                        <a:t>NURS 6962: CNS Practicum III</a:t>
                      </a:r>
                    </a:p>
                    <a:p>
                      <a:pPr marL="0" marR="0">
                        <a:lnSpc>
                          <a:spcPct val="107000"/>
                        </a:lnSpc>
                        <a:spcBef>
                          <a:spcPts val="0"/>
                        </a:spcBef>
                        <a:spcAft>
                          <a:spcPts val="0"/>
                        </a:spcAft>
                      </a:pPr>
                      <a:r>
                        <a:rPr lang="en-US" sz="700">
                          <a:effectLst/>
                        </a:rPr>
                        <a:t># of students: 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tc>
                  <a:txBody>
                    <a:bodyPr/>
                    <a:lstStyle/>
                    <a:p>
                      <a:pPr marL="0" marR="0">
                        <a:lnSpc>
                          <a:spcPct val="107000"/>
                        </a:lnSpc>
                        <a:spcBef>
                          <a:spcPts val="0"/>
                        </a:spcBef>
                        <a:spcAft>
                          <a:spcPts val="0"/>
                        </a:spcAft>
                      </a:pPr>
                      <a:r>
                        <a:rPr lang="en-US" sz="700" dirty="0">
                          <a:effectLst/>
                        </a:rPr>
                        <a:t>180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157" marR="45157" marT="0" marB="0"/>
                </a:tc>
                <a:extLst>
                  <a:ext uri="{0D108BD9-81ED-4DB2-BD59-A6C34878D82A}">
                    <a16:rowId xmlns:a16="http://schemas.microsoft.com/office/drawing/2014/main" val="1655622129"/>
                  </a:ext>
                </a:extLst>
              </a:tr>
            </a:tbl>
          </a:graphicData>
        </a:graphic>
      </p:graphicFrame>
      <p:sp>
        <p:nvSpPr>
          <p:cNvPr id="5" name="Rectangle 1">
            <a:extLst>
              <a:ext uri="{FF2B5EF4-FFF2-40B4-BE49-F238E27FC236}">
                <a16:creationId xmlns:a16="http://schemas.microsoft.com/office/drawing/2014/main" id="{3533274A-4FF7-454C-A5A7-706D9B5E69A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9203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Plan of Study - FNP</a:t>
            </a:r>
          </a:p>
        </p:txBody>
      </p:sp>
      <p:graphicFrame>
        <p:nvGraphicFramePr>
          <p:cNvPr id="7" name="Content Placeholder 6">
            <a:extLst>
              <a:ext uri="{FF2B5EF4-FFF2-40B4-BE49-F238E27FC236}">
                <a16:creationId xmlns:a16="http://schemas.microsoft.com/office/drawing/2014/main" id="{2C3144AC-5B93-43DC-9322-8B7F3EDDF213}"/>
              </a:ext>
            </a:extLst>
          </p:cNvPr>
          <p:cNvGraphicFramePr>
            <a:graphicFrameLocks noGrp="1"/>
          </p:cNvGraphicFramePr>
          <p:nvPr>
            <p:ph idx="1"/>
            <p:extLst>
              <p:ext uri="{D42A27DB-BD31-4B8C-83A1-F6EECF244321}">
                <p14:modId xmlns:p14="http://schemas.microsoft.com/office/powerpoint/2010/main" val="3638153637"/>
              </p:ext>
            </p:extLst>
          </p:nvPr>
        </p:nvGraphicFramePr>
        <p:xfrm>
          <a:off x="457200" y="1063229"/>
          <a:ext cx="8229600" cy="3448368"/>
        </p:xfrm>
        <a:graphic>
          <a:graphicData uri="http://schemas.openxmlformats.org/drawingml/2006/table">
            <a:tbl>
              <a:tblPr firstRow="1" firstCol="1" bandRow="1">
                <a:tableStyleId>{C4B1156A-380E-4F78-BDF5-A606A8083BF9}</a:tableStyleId>
              </a:tblPr>
              <a:tblGrid>
                <a:gridCol w="2743200">
                  <a:extLst>
                    <a:ext uri="{9D8B030D-6E8A-4147-A177-3AD203B41FA5}">
                      <a16:colId xmlns:a16="http://schemas.microsoft.com/office/drawing/2014/main" val="636170444"/>
                    </a:ext>
                  </a:extLst>
                </a:gridCol>
                <a:gridCol w="2743200">
                  <a:extLst>
                    <a:ext uri="{9D8B030D-6E8A-4147-A177-3AD203B41FA5}">
                      <a16:colId xmlns:a16="http://schemas.microsoft.com/office/drawing/2014/main" val="494430971"/>
                    </a:ext>
                  </a:extLst>
                </a:gridCol>
                <a:gridCol w="2743200">
                  <a:extLst>
                    <a:ext uri="{9D8B030D-6E8A-4147-A177-3AD203B41FA5}">
                      <a16:colId xmlns:a16="http://schemas.microsoft.com/office/drawing/2014/main" val="3989733105"/>
                    </a:ext>
                  </a:extLst>
                </a:gridCol>
              </a:tblGrid>
              <a:tr h="266700">
                <a:tc>
                  <a:txBody>
                    <a:bodyPr/>
                    <a:lstStyle/>
                    <a:p>
                      <a:pPr algn="ctr">
                        <a:spcAft>
                          <a:spcPts val="0"/>
                        </a:spcAft>
                      </a:pPr>
                      <a:r>
                        <a:rPr lang="en-US" sz="1100" dirty="0">
                          <a:effectLst/>
                        </a:rPr>
                        <a:t>SUMMER SESSION</a:t>
                      </a:r>
                    </a:p>
                    <a:p>
                      <a:pPr algn="ctr">
                        <a:spcAft>
                          <a:spcPts val="0"/>
                        </a:spcAft>
                      </a:pPr>
                      <a:r>
                        <a:rPr lang="en-US" sz="1100" dirty="0">
                          <a:effectLst/>
                        </a:rPr>
                        <a:t>YEAR: 2020</a:t>
                      </a:r>
                      <a:endParaRPr lang="en-US" sz="1100" dirty="0">
                        <a:effectLst/>
                        <a:latin typeface="Calibri" panose="020F0502020204030204" pitchFamily="34" charset="0"/>
                      </a:endParaRPr>
                    </a:p>
                  </a:txBody>
                  <a:tcPr marL="68580" marR="68580" marT="0" marB="0"/>
                </a:tc>
                <a:tc>
                  <a:txBody>
                    <a:bodyPr/>
                    <a:lstStyle/>
                    <a:p>
                      <a:pPr algn="ctr">
                        <a:spcAft>
                          <a:spcPts val="800"/>
                        </a:spcAft>
                      </a:pPr>
                      <a:r>
                        <a:rPr lang="en-US" sz="1100" dirty="0">
                          <a:effectLst/>
                        </a:rPr>
                        <a:t>FALL SEMESTER</a:t>
                      </a:r>
                    </a:p>
                    <a:p>
                      <a:pPr algn="ctr">
                        <a:spcAft>
                          <a:spcPts val="800"/>
                        </a:spcAft>
                      </a:pPr>
                      <a:r>
                        <a:rPr lang="en-US" sz="1100" dirty="0">
                          <a:effectLst/>
                        </a:rPr>
                        <a:t>YEAR 2020</a:t>
                      </a:r>
                      <a:endParaRPr lang="en-US" sz="1100" dirty="0">
                        <a:effectLst/>
                        <a:latin typeface="Calibri" panose="020F0502020204030204" pitchFamily="34" charset="0"/>
                      </a:endParaRPr>
                    </a:p>
                  </a:txBody>
                  <a:tcPr marL="68580" marR="68580" marT="0" marB="0"/>
                </a:tc>
                <a:tc>
                  <a:txBody>
                    <a:bodyPr/>
                    <a:lstStyle/>
                    <a:p>
                      <a:pPr algn="ctr">
                        <a:spcAft>
                          <a:spcPts val="800"/>
                        </a:spcAft>
                      </a:pPr>
                      <a:r>
                        <a:rPr lang="en-US" sz="1100" dirty="0">
                          <a:effectLst/>
                        </a:rPr>
                        <a:t>SPRING SEMESTER</a:t>
                      </a:r>
                    </a:p>
                    <a:p>
                      <a:pPr algn="ctr">
                        <a:spcAft>
                          <a:spcPts val="800"/>
                        </a:spcAft>
                      </a:pPr>
                      <a:r>
                        <a:rPr lang="en-US" sz="1100" dirty="0">
                          <a:effectLst/>
                        </a:rPr>
                        <a:t>YEAR: 2021</a:t>
                      </a:r>
                      <a:endParaRPr lang="en-US" sz="1100" dirty="0">
                        <a:effectLst/>
                        <a:latin typeface="Calibri" panose="020F0502020204030204" pitchFamily="34" charset="0"/>
                      </a:endParaRPr>
                    </a:p>
                  </a:txBody>
                  <a:tcPr marL="68580" marR="68580" marT="0" marB="0"/>
                </a:tc>
                <a:extLst>
                  <a:ext uri="{0D108BD9-81ED-4DB2-BD59-A6C34878D82A}">
                    <a16:rowId xmlns:a16="http://schemas.microsoft.com/office/drawing/2014/main" val="2579246782"/>
                  </a:ext>
                </a:extLst>
              </a:tr>
              <a:tr h="2496820">
                <a:tc>
                  <a: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b="0" dirty="0">
                          <a:effectLst/>
                        </a:rPr>
                        <a:t>One-day on campus intensive (during DNP Intensives week – June 12, 2020)</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b="0" dirty="0">
                          <a:effectLst/>
                        </a:rPr>
                        <a:t>Record presentation about a rural health primary care topic</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b="0" dirty="0">
                          <a:effectLst/>
                        </a:rPr>
                        <a:t>Community Assessment assignment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b="0" dirty="0">
                          <a:effectLst/>
                        </a:rPr>
                        <a:t>Assignments due before the end of Summer Session 11-weeks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N 8118</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MPH 6036</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Apply for </a:t>
                      </a:r>
                      <a:r>
                        <a:rPr lang="en-US" sz="1100" u="sng" dirty="0">
                          <a:effectLst/>
                          <a:hlinkClick r:id="rId3"/>
                        </a:rPr>
                        <a:t>an NPI number</a:t>
                      </a:r>
                      <a:r>
                        <a:rPr lang="en-US" sz="1100" dirty="0">
                          <a:effectLst/>
                        </a:rPr>
                        <a:t>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Create an account in the </a:t>
                      </a:r>
                      <a:r>
                        <a:rPr lang="en-US" sz="1100" u="sng" dirty="0">
                          <a:effectLst/>
                          <a:hlinkClick r:id="rId4"/>
                        </a:rPr>
                        <a:t>HRSA Health Workforce Connector</a:t>
                      </a:r>
                      <a:endParaRPr lang="en-US" sz="1100" dirty="0">
                        <a:effectLst/>
                      </a:endParaRPr>
                    </a:p>
                    <a:p>
                      <a:pPr marL="0" marR="0" algn="just">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N 8119</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MPH 6036 (if not taken)</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Telepsychiatry webinars (two 90-minute webinars) and one day shadowing experience at Brody School of Medicine (February - March– dates TBD)</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EAHEC Rural Health Symposium (date TBD)</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Purple and Golden Bus Tour (During Spring break – 3/2021 - date TBD)</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100" dirty="0">
                          <a:effectLst/>
                        </a:rPr>
                        <a:t>Attend the NCNA NP Symposium and complete “speed dating” form (4/11-4/14/2021 in Wilmington)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6467369"/>
                  </a:ext>
                </a:extLst>
              </a:tr>
            </a:tbl>
          </a:graphicData>
        </a:graphic>
      </p:graphicFrame>
    </p:spTree>
    <p:extLst>
      <p:ext uri="{BB962C8B-B14F-4D97-AF65-F5344CB8AC3E}">
        <p14:creationId xmlns:p14="http://schemas.microsoft.com/office/powerpoint/2010/main" val="571609322"/>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PPT_Template2017 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8148"/>
          </a:xfrm>
          <a:prstGeom prst="rect">
            <a:avLst/>
          </a:prstGeom>
        </p:spPr>
      </p:pic>
      <p:sp>
        <p:nvSpPr>
          <p:cNvPr id="2" name="Title 1">
            <a:extLst>
              <a:ext uri="{FF2B5EF4-FFF2-40B4-BE49-F238E27FC236}">
                <a16:creationId xmlns:a16="http://schemas.microsoft.com/office/drawing/2014/main" id="{971D9671-CB6E-41E0-9570-88B4B7D3D955}"/>
              </a:ext>
            </a:extLst>
          </p:cNvPr>
          <p:cNvSpPr>
            <a:spLocks noGrp="1"/>
          </p:cNvSpPr>
          <p:nvPr>
            <p:ph type="title"/>
          </p:nvPr>
        </p:nvSpPr>
        <p:spPr/>
        <p:txBody>
          <a:bodyPr/>
          <a:lstStyle/>
          <a:p>
            <a:r>
              <a:rPr lang="en-US" dirty="0"/>
              <a:t>Plan of Study - AGPCNP</a:t>
            </a:r>
          </a:p>
        </p:txBody>
      </p:sp>
      <p:graphicFrame>
        <p:nvGraphicFramePr>
          <p:cNvPr id="5" name="Content Placeholder 4">
            <a:extLst>
              <a:ext uri="{FF2B5EF4-FFF2-40B4-BE49-F238E27FC236}">
                <a16:creationId xmlns:a16="http://schemas.microsoft.com/office/drawing/2014/main" id="{9060AB26-0D29-4BD5-8DC5-B50D545B5890}"/>
              </a:ext>
            </a:extLst>
          </p:cNvPr>
          <p:cNvGraphicFramePr>
            <a:graphicFrameLocks noGrp="1"/>
          </p:cNvGraphicFramePr>
          <p:nvPr>
            <p:ph idx="1"/>
            <p:extLst>
              <p:ext uri="{D42A27DB-BD31-4B8C-83A1-F6EECF244321}">
                <p14:modId xmlns:p14="http://schemas.microsoft.com/office/powerpoint/2010/main" val="1758464814"/>
              </p:ext>
            </p:extLst>
          </p:nvPr>
        </p:nvGraphicFramePr>
        <p:xfrm>
          <a:off x="457200" y="1758997"/>
          <a:ext cx="8229600" cy="2495551"/>
        </p:xfrm>
        <a:graphic>
          <a:graphicData uri="http://schemas.openxmlformats.org/drawingml/2006/table">
            <a:tbl>
              <a:tblPr firstRow="1" firstCol="1" bandRow="1">
                <a:tableStyleId>{C4B1156A-380E-4F78-BDF5-A606A8083BF9}</a:tableStyleId>
              </a:tblPr>
              <a:tblGrid>
                <a:gridCol w="2337674">
                  <a:extLst>
                    <a:ext uri="{9D8B030D-6E8A-4147-A177-3AD203B41FA5}">
                      <a16:colId xmlns:a16="http://schemas.microsoft.com/office/drawing/2014/main" val="3562693278"/>
                    </a:ext>
                  </a:extLst>
                </a:gridCol>
                <a:gridCol w="2945140">
                  <a:extLst>
                    <a:ext uri="{9D8B030D-6E8A-4147-A177-3AD203B41FA5}">
                      <a16:colId xmlns:a16="http://schemas.microsoft.com/office/drawing/2014/main" val="930130868"/>
                    </a:ext>
                  </a:extLst>
                </a:gridCol>
                <a:gridCol w="2946786">
                  <a:extLst>
                    <a:ext uri="{9D8B030D-6E8A-4147-A177-3AD203B41FA5}">
                      <a16:colId xmlns:a16="http://schemas.microsoft.com/office/drawing/2014/main" val="2407125527"/>
                    </a:ext>
                  </a:extLst>
                </a:gridCol>
              </a:tblGrid>
              <a:tr h="0">
                <a:tc>
                  <a:txBody>
                    <a:bodyPr/>
                    <a:lstStyle/>
                    <a:p>
                      <a:pPr marL="0" marR="0" algn="ctr">
                        <a:lnSpc>
                          <a:spcPct val="107000"/>
                        </a:lnSpc>
                        <a:spcBef>
                          <a:spcPts val="0"/>
                        </a:spcBef>
                        <a:spcAft>
                          <a:spcPts val="0"/>
                        </a:spcAft>
                      </a:pPr>
                      <a:r>
                        <a:rPr lang="en-US" sz="1100">
                          <a:effectLst/>
                        </a:rPr>
                        <a:t>SUMMER SESSION YEAR: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FALL SEMESTER </a:t>
                      </a:r>
                    </a:p>
                    <a:p>
                      <a:pPr marL="0" marR="0" algn="ctr">
                        <a:lnSpc>
                          <a:spcPct val="107000"/>
                        </a:lnSpc>
                        <a:spcBef>
                          <a:spcPts val="0"/>
                        </a:spcBef>
                        <a:spcAft>
                          <a:spcPts val="0"/>
                        </a:spcAft>
                      </a:pPr>
                      <a:r>
                        <a:rPr lang="en-US" sz="1100">
                          <a:effectLst/>
                        </a:rPr>
                        <a:t>YEAR: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SPRING SEMESTER </a:t>
                      </a:r>
                    </a:p>
                    <a:p>
                      <a:pPr marL="0" marR="0" algn="ctr">
                        <a:lnSpc>
                          <a:spcPct val="107000"/>
                        </a:lnSpc>
                        <a:spcBef>
                          <a:spcPts val="0"/>
                        </a:spcBef>
                        <a:spcAft>
                          <a:spcPts val="0"/>
                        </a:spcAft>
                      </a:pPr>
                      <a:r>
                        <a:rPr lang="en-US" sz="1100">
                          <a:effectLst/>
                        </a:rPr>
                        <a:t>YEAR: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9379866"/>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b="0" dirty="0">
                          <a:effectLst/>
                        </a:rPr>
                        <a:t>One-day on campus intensive (during DNP Intensives week – 6/12/2020)</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Record presentation about a rural health primary care topic</a:t>
                      </a:r>
                    </a:p>
                    <a:p>
                      <a:pPr marL="342900" marR="0" lvl="0" indent="-342900">
                        <a:lnSpc>
                          <a:spcPct val="107000"/>
                        </a:lnSpc>
                        <a:spcBef>
                          <a:spcPts val="0"/>
                        </a:spcBef>
                        <a:spcAft>
                          <a:spcPts val="0"/>
                        </a:spcAft>
                        <a:buFont typeface="Symbol" panose="05050102010706020507" pitchFamily="18" charset="2"/>
                        <a:buChar char=""/>
                      </a:pPr>
                      <a:r>
                        <a:rPr lang="en-US" sz="1100" b="0" dirty="0">
                          <a:effectLst/>
                        </a:rPr>
                        <a:t>Community Assessment assignment</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b="0" dirty="0">
                          <a:effectLst/>
                        </a:rPr>
                        <a:t>Assignments due before the end of Summer Session 11-weeks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N 8123</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MPH 6036</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Telepsychiatry webinar and one day shadowing experience at Brody School of Medicine</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Apply for </a:t>
                      </a:r>
                      <a:r>
                        <a:rPr lang="en-US" sz="1100" u="sng" dirty="0">
                          <a:effectLst/>
                          <a:hlinkClick r:id="rId3"/>
                        </a:rPr>
                        <a:t>an NPI number</a:t>
                      </a:r>
                      <a:r>
                        <a:rPr lang="en-US" sz="1100" dirty="0">
                          <a:effectLst/>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Create an account in the </a:t>
                      </a:r>
                      <a:r>
                        <a:rPr lang="en-US" sz="1100" u="sng" dirty="0">
                          <a:effectLst/>
                          <a:hlinkClick r:id="rId4"/>
                        </a:rPr>
                        <a:t>HRSA Health Workforce Connector</a:t>
                      </a:r>
                      <a:endParaRPr lang="en-US" sz="1100" dirty="0">
                        <a:effectLst/>
                      </a:endParaRPr>
                    </a:p>
                    <a:p>
                      <a:pPr marL="0" marR="0" algn="ctr">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N 8124</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MPH 6036 (if not taken)</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Telepsychiatry webinar and one day shadowing experience at Brody School of Medicine (if not done in previous semester)</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EAHEC Rural Health Symposium (date TBD)</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Purple and Golden Bus Tour (3/2021 – date TBD)</a:t>
                      </a:r>
                    </a:p>
                    <a:p>
                      <a:pPr marL="342900" marR="0" lvl="0" indent="-342900">
                        <a:lnSpc>
                          <a:spcPct val="107000"/>
                        </a:lnSpc>
                        <a:spcBef>
                          <a:spcPts val="0"/>
                        </a:spcBef>
                        <a:spcAft>
                          <a:spcPts val="0"/>
                        </a:spcAft>
                        <a:buFont typeface="Symbol" panose="05050102010706020507" pitchFamily="18" charset="2"/>
                        <a:buChar char=""/>
                      </a:pPr>
                      <a:r>
                        <a:rPr lang="en-US" sz="1100" dirty="0">
                          <a:effectLst/>
                        </a:rPr>
                        <a:t>Attend the NCNA NP Symposium and complete “speed dating” form (4/11-4/14/2021 in Wilmington)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0301996"/>
                  </a:ext>
                </a:extLst>
              </a:tr>
            </a:tbl>
          </a:graphicData>
        </a:graphic>
      </p:graphicFrame>
    </p:spTree>
    <p:extLst>
      <p:ext uri="{BB962C8B-B14F-4D97-AF65-F5344CB8AC3E}">
        <p14:creationId xmlns:p14="http://schemas.microsoft.com/office/powerpoint/2010/main" val="2907312809"/>
      </p:ext>
    </p:extLst>
  </p:cSld>
  <p:clrMapOvr>
    <a:masterClrMapping/>
  </p:clrMapOvr>
  <mc:AlternateContent xmlns:mc="http://schemas.openxmlformats.org/markup-compatibility/2006" xmlns:p14="http://schemas.microsoft.com/office/powerpoint/2010/main">
    <mc:Choice Requires="p14">
      <p:transition p14:dur="400">
        <p:fade thruBlk="1"/>
      </p:transition>
    </mc:Choice>
    <mc:Fallback xmlns="">
      <p:transition xmlns:p14="http://schemas.microsoft.com/office/powerpoint/2010/main">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A1B4-2AC8-4090-A200-75AA92FE867C}"/>
              </a:ext>
            </a:extLst>
          </p:cNvPr>
          <p:cNvSpPr>
            <a:spLocks noGrp="1"/>
          </p:cNvSpPr>
          <p:nvPr>
            <p:ph type="title"/>
          </p:nvPr>
        </p:nvSpPr>
        <p:spPr/>
        <p:txBody>
          <a:bodyPr/>
          <a:lstStyle/>
          <a:p>
            <a:r>
              <a:rPr lang="en-US" dirty="0"/>
              <a:t>Plan of Study - Midwifery</a:t>
            </a:r>
          </a:p>
        </p:txBody>
      </p:sp>
      <p:graphicFrame>
        <p:nvGraphicFramePr>
          <p:cNvPr id="5" name="Table 4">
            <a:extLst>
              <a:ext uri="{FF2B5EF4-FFF2-40B4-BE49-F238E27FC236}">
                <a16:creationId xmlns:a16="http://schemas.microsoft.com/office/drawing/2014/main" id="{313F671E-0472-43A0-BA99-58763D9CA489}"/>
              </a:ext>
            </a:extLst>
          </p:cNvPr>
          <p:cNvGraphicFramePr>
            <a:graphicFrameLocks noGrp="1"/>
          </p:cNvGraphicFramePr>
          <p:nvPr>
            <p:extLst>
              <p:ext uri="{D42A27DB-BD31-4B8C-83A1-F6EECF244321}">
                <p14:modId xmlns:p14="http://schemas.microsoft.com/office/powerpoint/2010/main" val="140635731"/>
              </p:ext>
            </p:extLst>
          </p:nvPr>
        </p:nvGraphicFramePr>
        <p:xfrm>
          <a:off x="457200" y="1462417"/>
          <a:ext cx="8229600" cy="3033713"/>
        </p:xfrm>
        <a:graphic>
          <a:graphicData uri="http://schemas.openxmlformats.org/drawingml/2006/table">
            <a:tbl>
              <a:tblPr firstRow="1" firstCol="1" bandRow="1">
                <a:tableStyleId>{C4B1156A-380E-4F78-BDF5-A606A8083BF9}</a:tableStyleId>
              </a:tblPr>
              <a:tblGrid>
                <a:gridCol w="2743200">
                  <a:extLst>
                    <a:ext uri="{9D8B030D-6E8A-4147-A177-3AD203B41FA5}">
                      <a16:colId xmlns:a16="http://schemas.microsoft.com/office/drawing/2014/main" val="907123281"/>
                    </a:ext>
                  </a:extLst>
                </a:gridCol>
                <a:gridCol w="2743200">
                  <a:extLst>
                    <a:ext uri="{9D8B030D-6E8A-4147-A177-3AD203B41FA5}">
                      <a16:colId xmlns:a16="http://schemas.microsoft.com/office/drawing/2014/main" val="3818445762"/>
                    </a:ext>
                  </a:extLst>
                </a:gridCol>
                <a:gridCol w="2743200">
                  <a:extLst>
                    <a:ext uri="{9D8B030D-6E8A-4147-A177-3AD203B41FA5}">
                      <a16:colId xmlns:a16="http://schemas.microsoft.com/office/drawing/2014/main" val="1844105432"/>
                    </a:ext>
                  </a:extLst>
                </a:gridCol>
              </a:tblGrid>
              <a:tr h="165735">
                <a:tc>
                  <a:txBody>
                    <a:bodyPr/>
                    <a:lstStyle/>
                    <a:p>
                      <a:pPr marL="0" marR="0" algn="ctr">
                        <a:lnSpc>
                          <a:spcPct val="107000"/>
                        </a:lnSpc>
                        <a:spcBef>
                          <a:spcPts val="0"/>
                        </a:spcBef>
                        <a:spcAft>
                          <a:spcPts val="0"/>
                        </a:spcAft>
                      </a:pPr>
                      <a:r>
                        <a:rPr lang="en-US" sz="1100" dirty="0">
                          <a:effectLst/>
                        </a:rPr>
                        <a:t>SUMMER SESSION </a:t>
                      </a:r>
                    </a:p>
                    <a:p>
                      <a:pPr marL="0" marR="0" algn="ctr">
                        <a:lnSpc>
                          <a:spcPct val="107000"/>
                        </a:lnSpc>
                        <a:spcBef>
                          <a:spcPts val="0"/>
                        </a:spcBef>
                        <a:spcAft>
                          <a:spcPts val="0"/>
                        </a:spcAft>
                      </a:pPr>
                      <a:r>
                        <a:rPr lang="en-US" sz="1100" dirty="0">
                          <a:effectLst/>
                        </a:rPr>
                        <a:t>YEAR: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FALL SEMESTER </a:t>
                      </a:r>
                    </a:p>
                    <a:p>
                      <a:pPr marL="0" marR="0" algn="ctr">
                        <a:lnSpc>
                          <a:spcPct val="107000"/>
                        </a:lnSpc>
                        <a:spcBef>
                          <a:spcPts val="0"/>
                        </a:spcBef>
                        <a:spcAft>
                          <a:spcPts val="0"/>
                        </a:spcAft>
                      </a:pPr>
                      <a:r>
                        <a:rPr lang="en-US" sz="1100" dirty="0">
                          <a:effectLst/>
                        </a:rPr>
                        <a:t>YEAR: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SPRING SEMESTER </a:t>
                      </a:r>
                    </a:p>
                    <a:p>
                      <a:pPr marL="0" marR="0" algn="ctr">
                        <a:lnSpc>
                          <a:spcPct val="107000"/>
                        </a:lnSpc>
                        <a:spcBef>
                          <a:spcPts val="0"/>
                        </a:spcBef>
                        <a:spcAft>
                          <a:spcPts val="0"/>
                        </a:spcAft>
                      </a:pPr>
                      <a:r>
                        <a:rPr lang="en-US" sz="1100" dirty="0">
                          <a:effectLst/>
                        </a:rPr>
                        <a:t>YEAR: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8244215"/>
                  </a:ext>
                </a:extLst>
              </a:tr>
              <a:tr h="2566670">
                <a:tc>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One-day on campus intensive (during DNP Intensives week – 6/12/2020)</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Record presentation about a rural health primary care topic</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b="0" dirty="0">
                          <a:effectLst/>
                        </a:rPr>
                        <a:t>Community Assessment assignment</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457200" algn="l"/>
                        </a:tabLst>
                        <a:defRPr/>
                      </a:pPr>
                      <a:r>
                        <a:rPr lang="en-US" sz="1100" b="0" dirty="0">
                          <a:effectLst/>
                        </a:rPr>
                        <a:t>Assignments due before the end of Summer Session 11-weeks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endParaRPr lang="en-US" sz="1100" b="0" dirty="0">
                        <a:effectLst/>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a:effectLst/>
                        </a:rPr>
                        <a:t>N 6119</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a:effectLst/>
                        </a:rPr>
                        <a:t>MPH 6036</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a:effectLst/>
                        </a:rPr>
                        <a:t>Apply for </a:t>
                      </a:r>
                      <a:r>
                        <a:rPr lang="en-US" sz="1100" u="sng">
                          <a:effectLst/>
                          <a:hlinkClick r:id="rId2"/>
                        </a:rPr>
                        <a:t>an NPI number</a:t>
                      </a:r>
                      <a:r>
                        <a:rPr lang="en-US" sz="1100">
                          <a:effectLst/>
                        </a:rPr>
                        <a:t> </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a:effectLst/>
                        </a:rPr>
                        <a:t>Create an account in the </a:t>
                      </a:r>
                      <a:r>
                        <a:rPr lang="en-US" sz="1100" u="sng">
                          <a:effectLst/>
                          <a:hlinkClick r:id="rId3"/>
                        </a:rPr>
                        <a:t>HRSA Health Workforce Connector</a:t>
                      </a:r>
                      <a:endParaRPr lang="en-US" sz="1100">
                        <a:effectLst/>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a:effectLst/>
                        </a:rPr>
                        <a:t>Attend the NC ACNM Affiliate Meeting and complete the “speed dating form” – date and location TBD.</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N 6112</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MPH 6036 (if not taken)</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Telepsychiatry webinars (two 90-minute webinars) and one day shadowing experience at Brody School of Medicine (February - March – dates TBD)</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EAHEC Rural Health Symposium (date TBD)</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Purple and Golden Bus Tour (3/2021 - date TBD)</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100" dirty="0">
                          <a:effectLst/>
                        </a:rPr>
                        <a:t>Attend the NC ACNM Affiliate Meeting and complete the “speed dating form” (if not already done in previous semester) – date and location TBD.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1105854"/>
                  </a:ext>
                </a:extLst>
              </a:tr>
            </a:tbl>
          </a:graphicData>
        </a:graphic>
      </p:graphicFrame>
      <p:sp>
        <p:nvSpPr>
          <p:cNvPr id="6" name="Rectangle 1">
            <a:extLst>
              <a:ext uri="{FF2B5EF4-FFF2-40B4-BE49-F238E27FC236}">
                <a16:creationId xmlns:a16="http://schemas.microsoft.com/office/drawing/2014/main" id="{A1D6386D-6F38-41DD-B7CE-67BA39CDDC8A}"/>
              </a:ext>
            </a:extLst>
          </p:cNvPr>
          <p:cNvSpPr>
            <a:spLocks noChangeArrowheads="1"/>
          </p:cNvSpPr>
          <p:nvPr/>
        </p:nvSpPr>
        <p:spPr bwMode="auto">
          <a:xfrm>
            <a:off x="1153115" y="3625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1129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5DCFE38DFD3A40869AAB2120D30435" ma:contentTypeVersion="0" ma:contentTypeDescription="Create a new document." ma:contentTypeScope="" ma:versionID="9c1968c08ffda403ee4f31916df29be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F54529-0321-4FAB-833B-585270F7C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A154855-3049-440F-AA62-740E7924D51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408419C-4758-47DB-8C7C-E2D870BE8C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TotalTime>
  <Words>2363</Words>
  <Application>Microsoft Office PowerPoint</Application>
  <PresentationFormat>On-screen Show (16:9)</PresentationFormat>
  <Paragraphs>250</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Book Antiqua</vt:lpstr>
      <vt:lpstr>Calibri</vt:lpstr>
      <vt:lpstr>Symbol</vt:lpstr>
      <vt:lpstr>Office Theme</vt:lpstr>
      <vt:lpstr>APRN RURAL Scholars Program</vt:lpstr>
      <vt:lpstr>Link to the Recording</vt:lpstr>
      <vt:lpstr>HRSA ANEW Grant</vt:lpstr>
      <vt:lpstr>HRSA ANEW Grant</vt:lpstr>
      <vt:lpstr>Website</vt:lpstr>
      <vt:lpstr>Program Summary</vt:lpstr>
      <vt:lpstr>Plan of Study - FNP</vt:lpstr>
      <vt:lpstr>Plan of Study - AGPCNP</vt:lpstr>
      <vt:lpstr>Plan of Study - Midwifery</vt:lpstr>
      <vt:lpstr>Plan of Study - CNS</vt:lpstr>
      <vt:lpstr>Plan of Study - PMHNP</vt:lpstr>
      <vt:lpstr>Primary Care Clinical Practicum</vt:lpstr>
      <vt:lpstr>MPH 6036 Fundamentals in Agromedicine</vt:lpstr>
      <vt:lpstr>Telehealth Experiences</vt:lpstr>
      <vt:lpstr>Purple and Golden Bus Tour</vt:lpstr>
      <vt:lpstr>EAHEC Rural Health Symposium</vt:lpstr>
      <vt:lpstr>Standardized patient objective structured clinical examination (OSCE)</vt:lpstr>
      <vt:lpstr>Innovation Lab: Primary Care in Rural Communities</vt:lpstr>
      <vt:lpstr>Public Speaking Training</vt:lpstr>
      <vt:lpstr>The Rural Community Assessment Project</vt:lpstr>
      <vt:lpstr>Professional Networking</vt:lpstr>
      <vt:lpstr>Benefits of the Program</vt:lpstr>
      <vt:lpstr>2019 Clinical Placements Updates</vt:lpstr>
      <vt:lpstr>Payment of Traineeship Funds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APRN RURAL Scholars Orientation</dc:title>
  <dc:creator>Reis, Pamela</dc:creator>
  <cp:lastModifiedBy>Reis, Pamela</cp:lastModifiedBy>
  <cp:revision>27</cp:revision>
  <dcterms:created xsi:type="dcterms:W3CDTF">2019-08-20T15:59:23Z</dcterms:created>
  <dcterms:modified xsi:type="dcterms:W3CDTF">2020-01-14T19:40:58Z</dcterms:modified>
</cp:coreProperties>
</file>